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6" r:id="rId3"/>
    <p:sldId id="270" r:id="rId4"/>
    <p:sldId id="269" r:id="rId5"/>
    <p:sldId id="257" r:id="rId6"/>
    <p:sldId id="271" r:id="rId7"/>
    <p:sldId id="272" r:id="rId8"/>
    <p:sldId id="279" r:id="rId9"/>
    <p:sldId id="273" r:id="rId10"/>
    <p:sldId id="274" r:id="rId11"/>
    <p:sldId id="276" r:id="rId12"/>
    <p:sldId id="277" r:id="rId13"/>
    <p:sldId id="275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94660"/>
  </p:normalViewPr>
  <p:slideViewPr>
    <p:cSldViewPr>
      <p:cViewPr>
        <p:scale>
          <a:sx n="80" d="100"/>
          <a:sy n="80" d="100"/>
        </p:scale>
        <p:origin x="-108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77E39-71BA-415C-B77B-5EB97533EDC2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85BC7-730D-4846-82B4-7366BEFF0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98265-7172-4404-99D4-6E84FE8297F2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7465B-7327-41BB-B8FD-00964E987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F649-3C24-4D37-B3B2-22D097808755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C3D45-20C0-44BE-9A67-D1BB31E75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0167-F314-4D01-BD26-1866C0A39183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283DE-B82F-4359-8966-C36D9202A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89EC-3C40-4C26-A016-1A3E71A86030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ED006-B225-415F-9013-CD03A5A91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D4D96-4F75-4B85-AC6D-9D8F8FF98EFD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288E-C451-4437-93A4-C092DECA3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7DF0B-BBC0-499E-BBF9-3B3177CB69D2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BE06-9ACA-4C43-A9BF-8699738E5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9328-BB3F-4020-92D1-623BFECC810E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B33E1-2B33-4559-9AB9-B7F63CEDC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5811-95B9-4C86-B3F1-58667B7C7012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9DCD2-E6B0-4CE9-A428-FE5896E45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AB2FC-AABA-47EF-BF96-43ABF6DEE295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88700-DECE-4905-86F1-FED4C5C6C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89EDC-3A1B-4390-A3F8-3C82417FD45C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56B0-2164-4A4B-AA84-7A2B4605C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F55D48-A1A4-4DC3-9A8A-D45BB8FF7FAB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D42FDC-F67A-4367-95F4-4E2BB74F3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Опорные схемы</a:t>
            </a:r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2881312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ru-RU" sz="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Слитное и раздельное правописание </a:t>
            </a: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разными частями речи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908175" y="4365625"/>
            <a:ext cx="5826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____________________________________________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3851275" y="508476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>
          <a:xfrm>
            <a:off x="785813" y="357188"/>
            <a:ext cx="7772400" cy="785812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Запомнить !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пишется раздельно:</a:t>
            </a:r>
          </a:p>
        </p:txBody>
      </p:sp>
      <p:sp>
        <p:nvSpPr>
          <p:cNvPr id="10243" name="Прямоугольник 5"/>
          <p:cNvSpPr>
            <a:spLocks noChangeArrowheads="1"/>
          </p:cNvSpPr>
          <p:nvPr/>
        </p:nvSpPr>
        <p:spPr bwMode="auto">
          <a:xfrm>
            <a:off x="357188" y="1235075"/>
            <a:ext cx="85010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количественными и порядковыми числительными:</a:t>
            </a: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два   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первый</a:t>
            </a:r>
          </a:p>
          <a:p>
            <a:pPr marL="742950" indent="-742950"/>
            <a:endParaRPr lang="ru-RU" sz="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      С местоимениями:</a:t>
            </a: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я       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себя</a:t>
            </a: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всякий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  нашем  доме</a:t>
            </a:r>
          </a:p>
          <a:p>
            <a:pPr marL="742950" indent="-742950"/>
            <a:endParaRPr lang="ru-RU" sz="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 startAt="3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сравнительной степенью прилагательных и наречий:</a:t>
            </a:r>
          </a:p>
          <a:p>
            <a:pPr marL="742950" indent="-742950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худших  условиях</a:t>
            </a: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учится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хуже  других</a:t>
            </a:r>
          </a:p>
          <a:p>
            <a:pPr marL="742950" indent="-742950"/>
            <a:endParaRPr lang="ru-RU" sz="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 startAt="4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служебных словах – предлогах, союзах, частицах: </a:t>
            </a: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и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такие трудности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то –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то                 </a:t>
            </a: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был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из робких                               едва  ли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</a:p>
          <a:p>
            <a:pPr marL="742950" indent="-742950"/>
            <a:endParaRPr lang="ru-RU" sz="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       При словах,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пишущихся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через дефис:</a:t>
            </a: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по-русски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по-моему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8581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Различай:</a:t>
            </a:r>
          </a:p>
        </p:txBody>
      </p:sp>
      <p:sp>
        <p:nvSpPr>
          <p:cNvPr id="12291" name="Прямоугольник 5"/>
          <p:cNvSpPr>
            <a:spLocks noChangeArrowheads="1"/>
          </p:cNvSpPr>
          <p:nvPr/>
        </p:nvSpPr>
        <p:spPr bwMode="auto">
          <a:xfrm>
            <a:off x="285750" y="733246"/>
            <a:ext cx="85725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Противопоставление с союзом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прилагательных и наречиях обычно пишется слитно:</a:t>
            </a:r>
          </a:p>
          <a:p>
            <a:pPr marL="742950" indent="-742950"/>
            <a:endParaRPr lang="ru-RU" sz="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дорогой, но красивый костюм</a:t>
            </a: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громко, но выразительно рассказал</a:t>
            </a:r>
          </a:p>
          <a:p>
            <a:pPr marL="742950" indent="-742950"/>
            <a:endParaRPr lang="ru-RU" sz="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 startAt="2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существительных и глаголах  бывает приставка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/>
            <a:endParaRPr lang="ru-RU" sz="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едать                      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выполнить</a:t>
            </a:r>
          </a:p>
          <a:p>
            <a:pPr marL="742950" indent="-742950"/>
            <a:endParaRPr lang="ru-RU" sz="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Смысловое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различение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краткими прилагательными (при утверждении – слитно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 при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отрицании 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раздельно):</a:t>
            </a:r>
          </a:p>
          <a:p>
            <a:pPr marL="742950" indent="-742950"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умён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(глуп)  </a:t>
            </a:r>
          </a:p>
          <a:p>
            <a:pPr marL="742950" indent="-742950"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умён (не отличается большим умом)</a:t>
            </a:r>
          </a:p>
          <a:p>
            <a:pPr marL="742950" indent="-742950" algn="ctr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задача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трудная (лёгкая)</a:t>
            </a:r>
          </a:p>
          <a:p>
            <a:pPr marL="742950" indent="-742950" algn="ctr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задача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трудная (отрицается трудность)</a:t>
            </a:r>
          </a:p>
          <a:p>
            <a:pPr marL="742950" indent="-742950"/>
            <a:endParaRPr lang="ru-RU" sz="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                           не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до-</a:t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войну дети недоедали;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няня недосмотрела за ребенком;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недовесили сахар;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МАЛО»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брат не доедает кашу;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мы не досмотрели фильм;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рабочие не довесили груз и ушли на обед;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ДО КОНЦА»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857250"/>
            <a:ext cx="7772400" cy="785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в неопределенных и отрицательных местоимениях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625" y="1879600"/>
          <a:ext cx="8358188" cy="382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500"/>
                <a:gridCol w="4130688"/>
              </a:tblGrid>
              <a:tr h="92869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595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</a:t>
                      </a:r>
                      <a:r>
                        <a:rPr lang="ru-RU" sz="32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предлога</a:t>
                      </a:r>
                      <a:endParaRPr lang="ru-RU" sz="3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чем</a:t>
                      </a: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 предлогом</a:t>
                      </a:r>
                      <a:endParaRPr lang="ru-RU" sz="3200" b="1" i="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у  кого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перед  чем</a:t>
                      </a:r>
                      <a:endParaRPr lang="ru-RU" sz="28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к  кому</a:t>
                      </a:r>
                      <a:endParaRPr lang="ru-RU" sz="28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о  чем</a:t>
                      </a:r>
                      <a:endParaRPr lang="ru-RU" sz="28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8581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Раздельно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9425" y="90872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числительными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восемь книг);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с местоимениями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этот),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 философский термин не-я пишется через дефис;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со словами категории состояния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надо, не нужно);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со сравнительной степенью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старше, не глубже);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со словами дефисного написания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ярко-красный, не по-старому);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в вопросительных предложениях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правда ли?).</a:t>
            </a:r>
          </a:p>
        </p:txBody>
      </p:sp>
    </p:spTree>
    <p:extLst>
      <p:ext uri="{BB962C8B-B14F-4D97-AF65-F5344CB8AC3E}">
        <p14:creationId xmlns:p14="http://schemas.microsoft.com/office/powerpoint/2010/main" val="21139249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85812"/>
          </a:xfrm>
        </p:spPr>
        <p:txBody>
          <a:bodyPr/>
          <a:lstStyle/>
          <a:p>
            <a:pPr eaLnBrk="1" hangingPunct="1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Слитное и раздельное написание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ни.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62954"/>
              </p:ext>
            </p:extLst>
          </p:nvPr>
        </p:nvGraphicFramePr>
        <p:xfrm>
          <a:off x="395536" y="1700808"/>
          <a:ext cx="8424936" cy="3581354"/>
        </p:xfrm>
        <a:graphic>
          <a:graphicData uri="http://schemas.openxmlformats.org/drawingml/2006/table">
            <a:tbl>
              <a:tblPr firstRow="1" firstCol="1" bandRow="1"/>
              <a:tblGrid>
                <a:gridCol w="4144540"/>
                <a:gridCol w="4280396"/>
              </a:tblGrid>
              <a:tr h="63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9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отрицательных местоимениях без предлогов: </a:t>
                      </a:r>
                      <a:r>
                        <a:rPr lang="ru-RU" sz="28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никто, ничто</a:t>
                      </a:r>
                      <a:r>
                        <a:rPr lang="ru-RU" sz="2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 всех остальных случаях.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9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наречиях: </a:t>
                      </a:r>
                      <a:r>
                        <a:rPr lang="ru-RU" sz="28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никогда, ниоткуда, никуда</a:t>
                      </a:r>
                      <a:r>
                        <a:rPr lang="ru-RU" sz="2800" i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9567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авописание НЕ и Н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5593"/>
            <a:ext cx="6336704" cy="675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573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Различие НЕ 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 простом предложении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412776"/>
            <a:ext cx="88569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как отрицание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глаголе, причастии и деепричастии: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хочу молока, не читающая книги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нация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как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В составном глагольном сказуемом при повторении НЕ… НЕ = утверждение: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смогу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зайти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В вопросительных, восклицательных предложениях с обобщающим значением: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Кого я только не встретил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 сложном предложении при словах где, куда, как, когда, что, кто, сколько НЕ/НИ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 В придаточном предложении для отрицания: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Дежурный отмечал всех, кто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приходил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8869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Различие НЕ 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 простом предложении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412776"/>
            <a:ext cx="8856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  как усиление  отрицания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При остальных частях речи: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хочу ни молока, ни чая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В предложениях, где нет сказуемого: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с места!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 В фразеологизмах: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два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полтора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жив ни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мертв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конца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рыба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мясо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с того ни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 свет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сё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сложном предложении при словах где, куда, как, когда, что, кто, сколько НЕ/НИ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придаточном предложении для утверждения (убери НИ – смысл не изменится!):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Дежурный отмечал всех, кто бы к нему 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приходил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750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98" y="188640"/>
            <a:ext cx="85689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Различай!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один (=много)                                                       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 (=никто)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раз (много раз)                                    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 разу (=никогда)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немало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(=много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                                    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нимало (=нисколько)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кто иной,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как…                                                     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бы то ни стало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иное,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как…                                                     где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 то ни было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тем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менее                                                             откуда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 возьмись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только… 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                                                       как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 то ни было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что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есть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коем случае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87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642938"/>
            <a:ext cx="77724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 глаголами и деепричастиями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625" y="1500188"/>
          <a:ext cx="8358188" cy="4143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500"/>
                <a:gridCol w="4130688"/>
              </a:tblGrid>
              <a:tr h="794821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55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употребляется без </a:t>
                      </a:r>
                      <a:r>
                        <a:rPr lang="ru-RU" sz="3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годовать –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годуя</a:t>
                      </a:r>
                    </a:p>
                    <a:p>
                      <a:pPr algn="ctr"/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навидеть –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навидя</a:t>
                      </a:r>
                    </a:p>
                    <a:p>
                      <a:pPr algn="ctr"/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доумевать -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доумевая</a:t>
                      </a: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Употребляется без </a:t>
                      </a:r>
                      <a:r>
                        <a:rPr lang="ru-RU" sz="3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думать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думая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любить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любя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решать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решая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642938"/>
            <a:ext cx="77724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 существительными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625" y="1500188"/>
          <a:ext cx="8358188" cy="488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500"/>
                <a:gridCol w="4130688"/>
              </a:tblGrid>
              <a:tr h="71447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2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Не употребляется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забудка</a:t>
                      </a: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Есть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противопоставление с союзом </a:t>
                      </a:r>
                      <a:r>
                        <a:rPr lang="ru-RU" sz="3200" b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i="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правда, </a:t>
                      </a:r>
                      <a:r>
                        <a:rPr lang="ru-RU" sz="2400" b="1" i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ложь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3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Можно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заменить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синонимом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или близким по значению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выражением</a:t>
                      </a:r>
                      <a:endParaRPr lang="ru-RU" sz="24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здоровье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болезнь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642938"/>
            <a:ext cx="77724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 прилагательными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625" y="1285875"/>
          <a:ext cx="8358188" cy="5130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500"/>
                <a:gridCol w="4130688"/>
              </a:tblGrid>
              <a:tr h="71433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96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Не употребляется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уклюжий</a:t>
                      </a: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Есть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противопоставление с союзом </a:t>
                      </a:r>
                      <a:r>
                        <a:rPr lang="ru-RU" sz="3200" b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i="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высокий, </a:t>
                      </a:r>
                      <a:r>
                        <a:rPr lang="ru-RU" sz="2400" b="1" i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низкий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3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Можно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заменить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синонимом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или близким по значению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выражением</a:t>
                      </a:r>
                      <a:endParaRPr lang="ru-RU" sz="24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правдивый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лживый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Перед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есть слова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далеко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вовсе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ничуть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отнюдь не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нисколько не</a:t>
                      </a:r>
                      <a:r>
                        <a:rPr lang="ru-RU" sz="2000" b="1" i="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Вовсе не 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близкий</a:t>
                      </a:r>
                      <a:endParaRPr lang="ru-RU" sz="2400" b="1" i="1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571500"/>
            <a:ext cx="7772400" cy="785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Запомнить !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5"/>
          <p:cNvSpPr>
            <a:spLocks noChangeArrowheads="1"/>
          </p:cNvSpPr>
          <p:nvPr/>
        </p:nvSpPr>
        <p:spPr bwMode="auto">
          <a:xfrm>
            <a:off x="642938" y="1214438"/>
            <a:ext cx="809567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 краткими прилагательными </a:t>
            </a:r>
          </a:p>
          <a:p>
            <a:pPr marL="742950" indent="-742950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пишется так же, как и с полными</a:t>
            </a:r>
          </a:p>
          <a:p>
            <a:pPr marL="742950" indent="-742950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 startAt="2"/>
            </a:pP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Пишется раздельно:</a:t>
            </a:r>
          </a:p>
          <a:p>
            <a:pPr marL="742950" indent="-742950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рад</a:t>
            </a:r>
          </a:p>
          <a:p>
            <a:pPr marL="742950" indent="-742950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должен</a:t>
            </a:r>
          </a:p>
          <a:p>
            <a:pPr marL="742950" indent="-742950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готов</a:t>
            </a:r>
          </a:p>
          <a:p>
            <a:pPr marL="742950" indent="-742950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обязан</a:t>
            </a:r>
          </a:p>
          <a:p>
            <a:pPr marL="742950" indent="-742950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горазд</a:t>
            </a:r>
          </a:p>
          <a:p>
            <a:pPr marL="742950" indent="-742950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намерен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642938"/>
            <a:ext cx="77724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 наречиями на -о, -е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625" y="1500188"/>
          <a:ext cx="8358188" cy="5130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500"/>
                <a:gridCol w="4130688"/>
              </a:tblGrid>
              <a:tr h="71433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96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Не употребляется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ряшливо</a:t>
                      </a: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Есть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противопоставление с союзом </a:t>
                      </a:r>
                      <a:r>
                        <a:rPr lang="ru-RU" sz="3200" b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i="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правдиво, </a:t>
                      </a:r>
                      <a:r>
                        <a:rPr lang="ru-RU" sz="2400" b="1" i="0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лживо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3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Можно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заменить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синонимом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или близким по значению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выражением</a:t>
                      </a:r>
                      <a:endParaRPr lang="ru-RU" sz="24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красиво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уродливо</a:t>
                      </a:r>
                      <a:endParaRPr lang="ru-RU" sz="24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Перед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есть слова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далеко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вовсе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ничуть не,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отнюдь не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нисколько не</a:t>
                      </a:r>
                      <a:r>
                        <a:rPr lang="ru-RU" sz="2000" b="1" i="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Ничуть не 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смешно</a:t>
                      </a:r>
                      <a:endParaRPr lang="ru-RU" sz="2400" b="1" i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571500"/>
            <a:ext cx="7772400" cy="785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Запомнить !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Прямоугольник 5"/>
          <p:cNvSpPr>
            <a:spLocks noChangeArrowheads="1"/>
          </p:cNvSpPr>
          <p:nvPr/>
        </p:nvSpPr>
        <p:spPr bwMode="auto">
          <a:xfrm>
            <a:off x="357188" y="1071563"/>
            <a:ext cx="8501062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Пишутся слитно отрицательные наречия:</a:t>
            </a:r>
          </a:p>
          <a:p>
            <a:pPr marL="742950" indent="-742950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куда</a:t>
            </a:r>
          </a:p>
          <a:p>
            <a:pPr marL="742950" indent="-742950"/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когда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откуда</a:t>
            </a:r>
          </a:p>
          <a:p>
            <a:pPr marL="742950" indent="-742950"/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зачем </a:t>
            </a:r>
          </a:p>
          <a:p>
            <a:pPr marL="742950" indent="-742950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 startAt="2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Пишутся раздельно наречия, употребляющиеся в безличных предложениях:</a:t>
            </a:r>
          </a:p>
          <a:p>
            <a:pPr marL="742950" indent="-742950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надо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время</a:t>
            </a:r>
          </a:p>
          <a:p>
            <a:pPr marL="742950" indent="-742950"/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жаль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пора</a:t>
            </a:r>
          </a:p>
          <a:p>
            <a:pPr marL="742950" indent="-742950"/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     Пишутся раздельно усилительные наречия:</a:t>
            </a:r>
          </a:p>
          <a:p>
            <a:pPr marL="742950" indent="-742950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здесь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так</a:t>
            </a:r>
          </a:p>
          <a:p>
            <a:pPr marL="742950" indent="-742950"/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совсем                </a:t>
            </a:r>
          </a:p>
          <a:p>
            <a:pPr marL="742950" indent="-742950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Запомнить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Наличие слов, указывающих на слитное/раздельное написание не с прилагательными и наречиями.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79512" y="1628801"/>
            <a:ext cx="4038600" cy="23762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Слитно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«сверх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слишком, весьма, крайне, совершенно, абсолютно, почти, совсем и другие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355976" y="1628800"/>
            <a:ext cx="4182616" cy="244827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Раздельно = «недостаток»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не, отнюдь не, далеко не, ничуть не, нисколько не, ещё не, пока не и др.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65313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Самым неоднозначным из пояснительных слов является слово СОВСЕМ. Если СОВСЕМ=ОЧЕНЬ, то НЕ пишется слитно. Если СОВСЕМ = ВОВСЕ, ОТНЮДЬ, то НЕ пишется раздельно.</a:t>
            </a:r>
          </a:p>
        </p:txBody>
      </p:sp>
    </p:spTree>
    <p:extLst>
      <p:ext uri="{BB962C8B-B14F-4D97-AF65-F5344CB8AC3E}">
        <p14:creationId xmlns:p14="http://schemas.microsoft.com/office/powerpoint/2010/main" val="35996548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357188"/>
            <a:ext cx="77724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 причастиями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88" y="928688"/>
          <a:ext cx="8501062" cy="573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345"/>
                <a:gridCol w="4357717"/>
              </a:tblGrid>
              <a:tr h="62533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Слитно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Раздельно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913">
                <a:tc>
                  <a:txBody>
                    <a:bodyPr/>
                    <a:lstStyle/>
                    <a:p>
                      <a:pPr algn="l"/>
                      <a:r>
                        <a:rPr lang="ru-RU" sz="21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 полными</a:t>
                      </a:r>
                      <a:r>
                        <a:rPr lang="ru-RU" sz="21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причастиями, если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а)Не употребляется без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</a:p>
                    <a:p>
                      <a:pPr algn="ctr"/>
                      <a:endParaRPr lang="ru-RU" sz="12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доумевающий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взгляд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8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8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С краткими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причастиями</a:t>
                      </a:r>
                      <a:endParaRPr lang="ru-RU" sz="2400" b="1" i="0" u="sng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Работа </a:t>
                      </a:r>
                      <a:r>
                        <a:rPr lang="ru-RU" sz="24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выполнена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59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 Нет зависимых слов</a:t>
                      </a:r>
                      <a:endParaRPr lang="ru-RU" sz="24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выполненная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работа</a:t>
                      </a:r>
                      <a:endParaRPr lang="ru-RU" sz="24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2.С полными причастиями,</a:t>
                      </a:r>
                      <a:r>
                        <a:rPr lang="ru-RU" sz="22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если</a:t>
                      </a:r>
                      <a:endParaRPr lang="ru-RU" sz="22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а) Е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сть зависимые слова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выполненная </a:t>
                      </a:r>
                      <a:r>
                        <a:rPr lang="ru-RU" sz="2400" b="1" i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конца 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работа</a:t>
                      </a:r>
                      <a:endParaRPr lang="ru-RU" sz="2400" b="1" i="1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80883"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в) Нет противопоставления</a:t>
                      </a:r>
                    </a:p>
                    <a:p>
                      <a:pPr algn="l"/>
                      <a:endParaRPr lang="ru-RU" sz="1200" b="1" i="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прочитанная книга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</a:t>
                      </a:r>
                      <a:r>
                        <a:rPr lang="ru-RU" sz="2400" b="1" i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Есть противопоставление</a:t>
                      </a:r>
                      <a:endParaRPr lang="ru-RU" sz="2400" b="1" i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прочитанная, </a:t>
                      </a:r>
                      <a:r>
                        <a:rPr lang="ru-RU" sz="2400" b="1" i="1" u="sng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просмотренная книга</a:t>
                      </a:r>
                      <a:endParaRPr lang="ru-RU" sz="2400" b="1" i="1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1036</Words>
  <Application>Microsoft Office PowerPoint</Application>
  <PresentationFormat>Экран (4:3)</PresentationFormat>
  <Paragraphs>267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Опорные схемы</vt:lpstr>
      <vt:lpstr>Не с глаголами и деепричастиями </vt:lpstr>
      <vt:lpstr>Не с существительными </vt:lpstr>
      <vt:lpstr>Не с прилагательными </vt:lpstr>
      <vt:lpstr>Запомнить ! </vt:lpstr>
      <vt:lpstr>Не с наречиями на -о, -е  </vt:lpstr>
      <vt:lpstr>Запомнить ! </vt:lpstr>
      <vt:lpstr> Запомнить ! Наличие слов, указывающих на слитное/раздельное написание не с прилагательными и наречиями.  </vt:lpstr>
      <vt:lpstr>Не с причастиями  </vt:lpstr>
      <vt:lpstr>Запомнить ! Не пишется раздельно:</vt:lpstr>
      <vt:lpstr>Различай:</vt:lpstr>
      <vt:lpstr>    недо-                             не до- </vt:lpstr>
      <vt:lpstr>Не в неопределенных и отрицательных местоимениях </vt:lpstr>
      <vt:lpstr>Раздельно</vt:lpstr>
      <vt:lpstr>Слитное и раздельное написание ни.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каком слове пишется буква А ?</dc:title>
  <dc:creator>Галя</dc:creator>
  <cp:lastModifiedBy>52</cp:lastModifiedBy>
  <cp:revision>49</cp:revision>
  <dcterms:created xsi:type="dcterms:W3CDTF">2008-01-21T16:18:52Z</dcterms:created>
  <dcterms:modified xsi:type="dcterms:W3CDTF">2017-02-13T21:55:19Z</dcterms:modified>
</cp:coreProperties>
</file>