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78" r:id="rId3"/>
    <p:sldId id="258" r:id="rId4"/>
    <p:sldId id="276" r:id="rId5"/>
    <p:sldId id="265" r:id="rId6"/>
    <p:sldId id="275" r:id="rId7"/>
    <p:sldId id="261" r:id="rId8"/>
    <p:sldId id="266" r:id="rId9"/>
    <p:sldId id="268" r:id="rId10"/>
    <p:sldId id="263" r:id="rId11"/>
    <p:sldId id="267" r:id="rId12"/>
    <p:sldId id="270" r:id="rId13"/>
    <p:sldId id="271" r:id="rId14"/>
    <p:sldId id="272" r:id="rId15"/>
    <p:sldId id="269" r:id="rId16"/>
    <p:sldId id="273" r:id="rId17"/>
    <p:sldId id="274" r:id="rId18"/>
    <p:sldId id="277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A22363-4728-467B-B74F-DA109BE142D1}">
          <p14:sldIdLst>
            <p14:sldId id="264"/>
            <p14:sldId id="278"/>
            <p14:sldId id="258"/>
            <p14:sldId id="276"/>
            <p14:sldId id="265"/>
            <p14:sldId id="275"/>
            <p14:sldId id="261"/>
            <p14:sldId id="266"/>
            <p14:sldId id="268"/>
            <p14:sldId id="263"/>
            <p14:sldId id="267"/>
            <p14:sldId id="270"/>
            <p14:sldId id="271"/>
            <p14:sldId id="272"/>
            <p14:sldId id="269"/>
            <p14:sldId id="273"/>
            <p14:sldId id="274"/>
            <p14:sldId id="277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D5B32-8BEB-4E01-8C0B-7B454F10695D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80A62-4235-4BAD-9971-7D1D5FD857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38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61C027-7D44-4A14-AA27-F4A72DD784C8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61C027-7D44-4A14-AA27-F4A72DD784C8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1F58C-2068-43B5-A30E-EA87A625066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61C027-7D44-4A14-AA27-F4A72DD784C8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1F58C-2068-43B5-A30E-EA87A6250669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29726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0561" y="175736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Трудные вопросы правописания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-Н- и -НН- в различных частях речи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12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пропущенные буквы. Объясните свой выбор.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1.Гостям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обед подали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маринова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огурцы,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жаре..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картофель,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зажаре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карпа,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жаре..ого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масле цыпленка.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2.Помимо этого на столе, ножки которого были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позолоче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стояли блюда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пирожками.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3.Мороже..ая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рыба,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замороже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лангусты,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моче..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яблоки,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толче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орехи находились ещё на кухне.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4.Лише..ый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возможности выбирать, гость с обиженным видом ел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копче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колбасу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туше..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мясо.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5.Сквозь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закопче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стекла окон еле пробивался свет.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6.А на улице дамы с цветами разъезжали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золоче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каретах по дорожкам,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моще..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шлифованными камнями.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7.Скоро все было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законче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..о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0222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1.Гостям на обед подали маринованные огурцы, жареный картофель, зажаренного карпа, жаренного в масле цыпленка.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2.Помимо этого на столе, ножки которого были позолочены, стояли блюда с печеными пирожками.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3.Мороженая рыба, замороженные лангусты, моченые яблоки, толченые орехи находились ещё на кухне.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4.Лишенный возможности выбирать, гость с обиженным видом ел копченую колбасу и тушеное мясо.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5.Сквозь закопченные стекла окон еле пробивался свет.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6.А на улице дамы с цветами разъезжали в золоченых каретах по дорожкам, мощенным шлифованными камнями.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7.Скоро все было закончено.</a:t>
            </a:r>
          </a:p>
        </p:txBody>
      </p:sp>
    </p:spTree>
    <p:extLst>
      <p:ext uri="{BB962C8B-B14F-4D97-AF65-F5344CB8AC3E}">
        <p14:creationId xmlns:p14="http://schemas.microsoft.com/office/powerpoint/2010/main" val="9195531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143932" cy="172560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Написание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в именах существительных определяется теми же правилами, что и в полных прилагательных: осинник (корень оканчивается на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суффикс начинается 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-), нефтяник (суффикс –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57276"/>
              </p:ext>
            </p:extLst>
          </p:nvPr>
        </p:nvGraphicFramePr>
        <p:xfrm>
          <a:off x="1000100" y="2285992"/>
          <a:ext cx="6929484" cy="3535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309828"/>
                <a:gridCol w="2309828"/>
                <a:gridCol w="2309828"/>
              </a:tblGrid>
              <a:tr h="3054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Запомнить!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1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мошенник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племянник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ставленник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данник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избранник</a:t>
                      </a: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труженик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вареник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мученик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мороженое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приданое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НО: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бесприданница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99905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 и НН в наречиях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наречиях пишется столько 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-, сколько в словах, от которых они образованы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Не путать части речи!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Озеро (каково?) взволновано (взволновалось)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кр.ф.прич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Говорил (как?) взволнованно (взволнованный) – нареч.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Животное (каково?) испугано (испугалось)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кр.ф.прич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Вздрогнул (как?) испуганно (испуганный) – нареч.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обдумано (обдумали)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кр.ф.прич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Действовали (как?) обдуманно (обдуманный) – нареч.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1417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813" y="362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-н- или 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пишутся существительные, образованные от соответствующих основ: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конопляник, песчаник, сребреник, бессребреник, гостиница, гривенник, дружинник, именинник, малинник, мошенник, племянник, путешественник родственник, рябинник, сторонник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Необходимо запомнить: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приданое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бесприданница, воспитанник, избранник, священник, ставленник, утопленник, вареник, мороженое, мученик, труженик, ученик.</a:t>
            </a:r>
          </a:p>
        </p:txBody>
      </p:sp>
    </p:spTree>
    <p:extLst>
      <p:ext uri="{BB962C8B-B14F-4D97-AF65-F5344CB8AC3E}">
        <p14:creationId xmlns:p14="http://schemas.microsoft.com/office/powerpoint/2010/main" val="40555026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39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Вставьте пропущенные буквы. Объясните свой выбор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Берестян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великомучен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3) вишен..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4)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воспита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..ник, 5)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задолже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6)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злоумышлен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7) избран..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8) измен..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9)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коноплян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10)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копчен..ости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11)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листвен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12)осин..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13)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мадон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..а, 14)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мошен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ичество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15)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маслен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16)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наклон..ость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17)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одновремен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..ость, 18)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подлин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19)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ольша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..к, 20)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племян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009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339" y="26064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Берестя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великомуче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3)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ик,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5)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задолже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6)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злоумышле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7)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избра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8)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9)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конопля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10)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копче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листве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12)оси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13)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мадо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14)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моше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ичество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15)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масле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ица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16)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накло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17)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одновреме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18)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подли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19)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ольша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племя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ик.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0654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Спишите. Вставьте пропущенные буквы.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Багрян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2) барабан..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3) безветрен..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4) истин..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5)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искусн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6) варен..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7) сварен..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8)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полужарен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9) изжарен..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10) газирован..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11) иллюстрирован..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12)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куплен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13) рван..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14) разорван..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15)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неждан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16)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незван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17) золочён..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18)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неча-ян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19) позолочен..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20)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свежеморожен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21) свежезаморожен..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22) лишён..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гружён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баржа, 24) гружён..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кирпичом баржа, 25) нагружён..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баржа, 26) сумка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нагружен..а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27)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посажен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дуб, 28) посажён..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отец, 29) варен..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свинина, 30) варен..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собственном соку мясо, 31) жарен..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мясо, 32) зажарен..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утка, 33) утка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зажарен..а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34) кожан..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диван, 35)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мужествен..о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Деньги всё могут сделать они срывают скалы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высушивают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глубокие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реки нет такой вершины на которую не мог бы взобраться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нагруже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осёл.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24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8"/>
          <a:ext cx="9144000" cy="685801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572000"/>
                <a:gridCol w="4572000"/>
              </a:tblGrid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агропромышленный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адаптационный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оловянный </a:t>
                      </a:r>
                      <a:r>
                        <a:rPr lang="ru-RU" sz="2000" dirty="0"/>
                        <a:t>солдатик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львиная </a:t>
                      </a:r>
                      <a:r>
                        <a:rPr lang="ru-RU" sz="2000" dirty="0"/>
                        <a:t>доля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лебединная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шея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крашеннный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дом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кожаный </a:t>
                      </a:r>
                      <a:r>
                        <a:rPr lang="ru-RU" sz="2000" dirty="0"/>
                        <a:t>пиджак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деревянное </a:t>
                      </a:r>
                      <a:r>
                        <a:rPr lang="ru-RU" sz="2000" dirty="0"/>
                        <a:t>кресло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слюдянная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жила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бычок – </a:t>
                      </a:r>
                      <a:r>
                        <a:rPr lang="ru-RU" sz="2000" dirty="0" err="1" smtClean="0"/>
                        <a:t>смолянной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бочок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соловьиный </a:t>
                      </a:r>
                      <a:r>
                        <a:rPr lang="ru-RU" sz="2000" dirty="0"/>
                        <a:t>сад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стеклянная </a:t>
                      </a:r>
                      <a:r>
                        <a:rPr lang="ru-RU" sz="2000" dirty="0"/>
                        <a:t>фигурка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посажённый </a:t>
                      </a:r>
                      <a:r>
                        <a:rPr lang="ru-RU" sz="2000" dirty="0"/>
                        <a:t>отец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адресованый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по </a:t>
                      </a:r>
                      <a:r>
                        <a:rPr lang="ru-RU" sz="2000" dirty="0" smtClean="0"/>
                        <a:t>меченой </a:t>
                      </a:r>
                      <a:r>
                        <a:rPr lang="ru-RU" sz="2000" dirty="0"/>
                        <a:t>флажками трассе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не </a:t>
                      </a:r>
                      <a:r>
                        <a:rPr lang="ru-RU" sz="2000" dirty="0" smtClean="0"/>
                        <a:t>читанная </a:t>
                      </a:r>
                      <a:r>
                        <a:rPr lang="ru-RU" sz="2000" dirty="0"/>
                        <a:t>книга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неслыханый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бред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некрашеннные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полы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нежеланный </a:t>
                      </a:r>
                      <a:r>
                        <a:rPr lang="ru-RU" sz="2000" dirty="0"/>
                        <a:t>гость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нежданный-негаданный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неглаженное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бельё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невыбраный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депутат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невиданый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случай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названный </a:t>
                      </a:r>
                      <a:r>
                        <a:rPr lang="ru-RU" sz="2000" dirty="0"/>
                        <a:t>брат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конченый </a:t>
                      </a:r>
                      <a:r>
                        <a:rPr lang="ru-RU" sz="2000" dirty="0"/>
                        <a:t>человек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кованное </a:t>
                      </a:r>
                      <a:r>
                        <a:rPr lang="ru-RU" sz="2000" dirty="0"/>
                        <a:t>ограждение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желанный </a:t>
                      </a:r>
                      <a:r>
                        <a:rPr lang="ru-RU" sz="2000" dirty="0"/>
                        <a:t>гость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жёванная </a:t>
                      </a:r>
                      <a:r>
                        <a:rPr lang="ru-RU" sz="2000" dirty="0"/>
                        <a:t>бумага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жаренный </a:t>
                      </a:r>
                      <a:r>
                        <a:rPr lang="ru-RU" sz="2000" dirty="0"/>
                        <a:t>цыплёнок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аккредитованный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  <a:tr h="42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/>
                        <a:t>деланые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/>
                        <a:t>манеры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активизированный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626" marR="36626" marT="36626" marB="36626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892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572000"/>
                <a:gridCol w="4572000"/>
              </a:tblGrid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агропромышле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адаптацио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оловя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солдатик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льви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лебеди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шея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краше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дом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кожа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пиджак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деревя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ое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кресло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слюдя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жила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бычок – 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смоля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бочок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соловьи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стекля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фигурка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посажё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отец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адресова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мече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флажками трассе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чита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книга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неслыха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бред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некраше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ые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полы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нежела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гость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нежда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ый-негада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неглаже</a:t>
                      </a:r>
                      <a:r>
                        <a:rPr lang="ru-RU" sz="2000" u="sng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ое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бельё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невыбра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депутат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невида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случай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брат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конче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кова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ое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ограждение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жела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гость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жёва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ая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бумага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жаре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ый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цыплёнок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аккредитова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дела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ые </a:t>
                      </a:r>
                      <a:r>
                        <a:rPr lang="ru-RU" sz="2000" u="sng" dirty="0">
                          <a:latin typeface="Times New Roman" pitchFamily="18" charset="0"/>
                          <a:cs typeface="Times New Roman" pitchFamily="18" charset="0"/>
                        </a:rPr>
                        <a:t>манеры</a:t>
                      </a:r>
                      <a:endParaRPr lang="ru-RU" sz="2000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активизирова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нн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ый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6" marR="36626" marT="36626" marB="36626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29726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8691" y="557033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Моще(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дорога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прорезала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 дли(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)е деревню и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вильнув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вправо ушла по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деревя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н,нн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)ому мосту через (не)широкую но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быструю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речку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36571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Text Box 719"/>
          <p:cNvSpPr txBox="1">
            <a:spLocks noChangeArrowheads="1"/>
          </p:cNvSpPr>
          <p:nvPr/>
        </p:nvSpPr>
        <p:spPr bwMode="auto">
          <a:xfrm>
            <a:off x="395288" y="188913"/>
            <a:ext cx="482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i="1" dirty="0">
              <a:solidFill>
                <a:srgbClr val="CC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71472" y="571480"/>
            <a:ext cx="3714776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Правописание</a:t>
            </a:r>
          </a:p>
          <a:p>
            <a:pPr algn="ctr"/>
            <a:r>
              <a:rPr lang="ru-RU" sz="3600" dirty="0" smtClean="0"/>
              <a:t> Н – НН в суффиксах прилагательных, образованных от  имен существительных</a:t>
            </a:r>
            <a:endParaRPr lang="ru-RU" sz="36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4643438" y="571480"/>
            <a:ext cx="3786214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Правда ли, что все прилагательные, образованные от имён существительных при помощи суффиксов  -ин-,</a:t>
            </a:r>
          </a:p>
          <a:p>
            <a:pPr algn="ctr"/>
            <a:r>
              <a:rPr lang="ru-RU" sz="3200" b="1" dirty="0" smtClean="0"/>
              <a:t> -ан-, -</a:t>
            </a:r>
            <a:r>
              <a:rPr lang="ru-RU" sz="3200" b="1" dirty="0" err="1" smtClean="0"/>
              <a:t>ян</a:t>
            </a:r>
            <a:r>
              <a:rPr lang="ru-RU" sz="3200" b="1" dirty="0" smtClean="0"/>
              <a:t>- пишутся с одной буквой Н?</a:t>
            </a:r>
            <a:endParaRPr lang="ru-RU" sz="3200" b="1" dirty="0"/>
          </a:p>
        </p:txBody>
      </p:sp>
      <p:sp>
        <p:nvSpPr>
          <p:cNvPr id="186" name="Прямоугольник 185"/>
          <p:cNvSpPr/>
          <p:nvPr/>
        </p:nvSpPr>
        <p:spPr>
          <a:xfrm>
            <a:off x="4643438" y="571480"/>
            <a:ext cx="3786214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Нет!</a:t>
            </a:r>
          </a:p>
          <a:p>
            <a:pPr algn="ctr"/>
            <a:r>
              <a:rPr lang="ru-RU" sz="4400" dirty="0" smtClean="0"/>
              <a:t>Исключения: стекля</a:t>
            </a:r>
            <a:r>
              <a:rPr lang="ru-RU" sz="4400" dirty="0" smtClean="0">
                <a:solidFill>
                  <a:srgbClr val="C00000"/>
                </a:solidFill>
              </a:rPr>
              <a:t>нн</a:t>
            </a:r>
            <a:r>
              <a:rPr lang="ru-RU" sz="4400" dirty="0" smtClean="0"/>
              <a:t>ый, оловя</a:t>
            </a:r>
            <a:r>
              <a:rPr lang="ru-RU" sz="4400" dirty="0" smtClean="0">
                <a:solidFill>
                  <a:srgbClr val="C00000"/>
                </a:solidFill>
              </a:rPr>
              <a:t>нн</a:t>
            </a:r>
            <a:r>
              <a:rPr lang="ru-RU" sz="4400" dirty="0" smtClean="0"/>
              <a:t>ый, деревя</a:t>
            </a:r>
            <a:r>
              <a:rPr lang="ru-RU" sz="4400" dirty="0" smtClean="0">
                <a:solidFill>
                  <a:srgbClr val="C00000"/>
                </a:solidFill>
              </a:rPr>
              <a:t>нн</a:t>
            </a:r>
            <a:r>
              <a:rPr lang="ru-RU" sz="4400" dirty="0" smtClean="0"/>
              <a:t>ый</a:t>
            </a:r>
            <a:endParaRPr lang="ru-RU" sz="4400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Правда ли, что все прилагательные, образованные от имён существительных с помощью суффиксов  -</a:t>
            </a:r>
            <a:r>
              <a:rPr lang="ru-RU" sz="3200" b="1" dirty="0" err="1" smtClean="0"/>
              <a:t>онн</a:t>
            </a:r>
            <a:r>
              <a:rPr lang="ru-RU" sz="3200" b="1" dirty="0" smtClean="0"/>
              <a:t>-,</a:t>
            </a:r>
          </a:p>
          <a:p>
            <a:pPr algn="ctr"/>
            <a:r>
              <a:rPr lang="ru-RU" sz="3200" b="1" dirty="0" smtClean="0"/>
              <a:t> - </a:t>
            </a:r>
            <a:r>
              <a:rPr lang="ru-RU" sz="3200" b="1" dirty="0" err="1" smtClean="0"/>
              <a:t>енн</a:t>
            </a:r>
            <a:r>
              <a:rPr lang="ru-RU" sz="3200" b="1" dirty="0" smtClean="0"/>
              <a:t>- пишутся с двумя буквами Н?</a:t>
            </a:r>
            <a:endParaRPr lang="ru-RU" sz="3200" b="1" dirty="0"/>
          </a:p>
        </p:txBody>
      </p:sp>
      <p:sp>
        <p:nvSpPr>
          <p:cNvPr id="188" name="Прямоугольник 187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Нет!</a:t>
            </a:r>
          </a:p>
          <a:p>
            <a:pPr algn="ctr"/>
            <a:r>
              <a:rPr lang="ru-RU" sz="3600" b="1" dirty="0" smtClean="0"/>
              <a:t>Исключение – ветре</a:t>
            </a:r>
            <a:r>
              <a:rPr lang="ru-RU" sz="3600" b="1" dirty="0" smtClean="0">
                <a:solidFill>
                  <a:srgbClr val="C00000"/>
                </a:solidFill>
              </a:rPr>
              <a:t>н</a:t>
            </a:r>
            <a:r>
              <a:rPr lang="ru-RU" sz="3600" b="1" dirty="0" smtClean="0"/>
              <a:t>ый</a:t>
            </a:r>
          </a:p>
          <a:p>
            <a:pPr algn="ctr"/>
            <a:r>
              <a:rPr lang="ru-RU" sz="3600" b="1" dirty="0" smtClean="0"/>
              <a:t>НО </a:t>
            </a:r>
            <a:r>
              <a:rPr lang="ru-RU" sz="3600" b="1" dirty="0" smtClean="0">
                <a:solidFill>
                  <a:srgbClr val="C00000"/>
                </a:solidFill>
              </a:rPr>
              <a:t>без</a:t>
            </a:r>
            <a:r>
              <a:rPr lang="ru-RU" sz="3600" b="1" dirty="0" smtClean="0"/>
              <a:t>ветре</a:t>
            </a:r>
            <a:r>
              <a:rPr lang="ru-RU" sz="3600" b="1" dirty="0" smtClean="0">
                <a:solidFill>
                  <a:srgbClr val="C00000"/>
                </a:solidFill>
              </a:rPr>
              <a:t>нн</a:t>
            </a:r>
            <a:r>
              <a:rPr lang="ru-RU" sz="3600" b="1" dirty="0" smtClean="0"/>
              <a:t>ый!</a:t>
            </a:r>
            <a:endParaRPr lang="ru-RU" sz="3600" b="1" dirty="0"/>
          </a:p>
        </p:txBody>
      </p:sp>
      <p:sp>
        <p:nvSpPr>
          <p:cNvPr id="189" name="Прямоугольник 188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Правда ли, что для правильного написания Н – НН в суффиксах прилагательных, образованных от имён существительных, нужно хорошо знать строение слова?</a:t>
            </a:r>
            <a:endParaRPr lang="ru-RU" sz="3200" b="1" dirty="0"/>
          </a:p>
        </p:txBody>
      </p:sp>
      <p:sp>
        <p:nvSpPr>
          <p:cNvPr id="190" name="Прямоугольник 189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Да!</a:t>
            </a:r>
          </a:p>
          <a:p>
            <a:pPr algn="ctr"/>
            <a:r>
              <a:rPr lang="ru-RU" sz="2800" b="1" u="sng" dirty="0" smtClean="0"/>
              <a:t>стен</a:t>
            </a:r>
            <a:r>
              <a:rPr lang="ru-RU" sz="2800" b="1" dirty="0" smtClean="0"/>
              <a:t>а  + </a:t>
            </a:r>
            <a:r>
              <a:rPr lang="ru-RU" sz="2800" b="1" dirty="0" err="1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 = </a:t>
            </a:r>
            <a:r>
              <a:rPr lang="ru-RU" sz="2800" b="1" u="sng" dirty="0" smtClean="0"/>
              <a:t>стен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ой</a:t>
            </a:r>
          </a:p>
          <a:p>
            <a:pPr algn="ctr"/>
            <a:r>
              <a:rPr lang="ru-RU" sz="2800" b="1" u="sng" dirty="0" smtClean="0"/>
              <a:t>башн</a:t>
            </a:r>
            <a:r>
              <a:rPr lang="ru-RU" sz="2800" b="1" dirty="0" smtClean="0"/>
              <a:t>я + </a:t>
            </a:r>
            <a:r>
              <a:rPr lang="ru-RU" sz="2800" b="1" dirty="0" err="1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 + </a:t>
            </a:r>
            <a:r>
              <a:rPr lang="ru-RU" sz="2800" b="1" u="sng" dirty="0" smtClean="0"/>
              <a:t>башен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ый</a:t>
            </a:r>
          </a:p>
          <a:p>
            <a:pPr algn="ctr"/>
            <a:r>
              <a:rPr lang="ru-RU" sz="2800" b="1" u="sng" dirty="0" smtClean="0"/>
              <a:t>кон</a:t>
            </a:r>
            <a:r>
              <a:rPr lang="ru-RU" sz="2800" b="1" dirty="0" smtClean="0"/>
              <a:t>ь + </a:t>
            </a:r>
            <a:r>
              <a:rPr lang="ru-RU" sz="2800" b="1" dirty="0" err="1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  = </a:t>
            </a:r>
            <a:r>
              <a:rPr lang="ru-RU" sz="2800" b="1" u="sng" dirty="0" smtClean="0"/>
              <a:t>кон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/>
              <a:t>ый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Правда ли, что  в кратких прилагательных, образованных от имён  существительных, пишется столько же букв Н, сколько и в полной форме?</a:t>
            </a:r>
            <a:endParaRPr lang="ru-RU" sz="3200" b="1" dirty="0"/>
          </a:p>
        </p:txBody>
      </p:sp>
      <p:sp>
        <p:nvSpPr>
          <p:cNvPr id="192" name="Прямоугольник 191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Да!</a:t>
            </a:r>
          </a:p>
          <a:p>
            <a:pPr algn="ctr"/>
            <a:r>
              <a:rPr lang="ru-RU" sz="3200" b="1" dirty="0" smtClean="0"/>
              <a:t>зелё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ый – зеле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а</a:t>
            </a:r>
          </a:p>
          <a:p>
            <a:pPr algn="ctr"/>
            <a:r>
              <a:rPr lang="ru-RU" sz="3200" b="1" dirty="0" smtClean="0"/>
              <a:t>величестве</a:t>
            </a:r>
            <a:r>
              <a:rPr lang="ru-RU" sz="3200" b="1" dirty="0" smtClean="0">
                <a:solidFill>
                  <a:srgbClr val="C00000"/>
                </a:solidFill>
              </a:rPr>
              <a:t>нн</a:t>
            </a:r>
            <a:r>
              <a:rPr lang="ru-RU" sz="3200" b="1" dirty="0" smtClean="0"/>
              <a:t>ый - величестве</a:t>
            </a:r>
            <a:r>
              <a:rPr lang="ru-RU" sz="3200" b="1" dirty="0" smtClean="0">
                <a:solidFill>
                  <a:srgbClr val="C00000"/>
                </a:solidFill>
              </a:rPr>
              <a:t>нн</a:t>
            </a:r>
            <a:r>
              <a:rPr lang="ru-RU" sz="3200" b="1" dirty="0" smtClean="0">
                <a:solidFill>
                  <a:schemeClr val="bg1"/>
                </a:solidFill>
              </a:rPr>
              <a:t>ы</a:t>
            </a:r>
          </a:p>
          <a:p>
            <a:pPr algn="ctr"/>
            <a:endParaRPr lang="ru-RU" sz="3200" b="1" dirty="0"/>
          </a:p>
        </p:txBody>
      </p:sp>
      <p:sp>
        <p:nvSpPr>
          <p:cNvPr id="183" name="Прямоугольник 182"/>
          <p:cNvSpPr/>
          <p:nvPr/>
        </p:nvSpPr>
        <p:spPr>
          <a:xfrm>
            <a:off x="4643438" y="571480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Запомнить!</a:t>
            </a:r>
          </a:p>
          <a:p>
            <a:pPr algn="ctr"/>
            <a:r>
              <a:rPr lang="ru-RU" sz="3200" b="1" dirty="0" smtClean="0"/>
              <a:t>Ю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ый, румя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ый, си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ий, багря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ый, пря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ый, бара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ий, сви</a:t>
            </a:r>
            <a:r>
              <a:rPr lang="ru-RU" sz="3200" b="1" dirty="0" smtClean="0">
                <a:solidFill>
                  <a:srgbClr val="C00000"/>
                </a:solidFill>
              </a:rPr>
              <a:t>н</a:t>
            </a:r>
            <a:r>
              <a:rPr lang="ru-RU" sz="3200" b="1" dirty="0" smtClean="0"/>
              <a:t>ой не имеют суффикса!</a:t>
            </a:r>
            <a:endParaRPr lang="ru-RU" sz="3200" b="1" dirty="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"/>
          <p:cNvGrpSpPr>
            <a:grpSpLocks/>
          </p:cNvGrpSpPr>
          <p:nvPr/>
        </p:nvGrpSpPr>
        <p:grpSpPr bwMode="auto">
          <a:xfrm>
            <a:off x="106363" y="100013"/>
            <a:ext cx="8937625" cy="6669087"/>
            <a:chOff x="158" y="119"/>
            <a:chExt cx="5489" cy="4037"/>
          </a:xfrm>
        </p:grpSpPr>
        <p:sp>
          <p:nvSpPr>
            <p:cNvPr id="29726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699" name="Rectangle 9"/>
          <p:cNvSpPr>
            <a:spLocks noChangeArrowheads="1"/>
          </p:cNvSpPr>
          <p:nvPr/>
        </p:nvSpPr>
        <p:spPr bwMode="auto">
          <a:xfrm>
            <a:off x="228943" y="8804"/>
            <a:ext cx="8478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</a:rPr>
              <a:t>Н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8058"/>
              </p:ext>
            </p:extLst>
          </p:nvPr>
        </p:nvGraphicFramePr>
        <p:xfrm>
          <a:off x="117839" y="522140"/>
          <a:ext cx="8763000" cy="58521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42028"/>
                <a:gridCol w="4420972"/>
              </a:tblGrid>
              <a:tr h="1077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Прил., не образованные от др. частей речи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юный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синий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рьяный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436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Прил. с суффиксами -ан-, -</a:t>
                      </a:r>
                      <a:r>
                        <a:rPr lang="ru-RU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ян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-, -ин-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кожаный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серебряный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глиняный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куриный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85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Исключения: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стеклянный, оловянный, деревянный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77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Прил., обр. от бесприставочных  глаголов несов. в. с суфф. -н-, -ен- и не имеющ. завис. слов	</a:t>
                      </a:r>
                      <a:endParaRPr lang="ru-RU" sz="2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груженые вагоны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вязаная кофта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жареные караси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8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Исключения: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желанный, священный, негаданный, данный, неслыханный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939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873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-НН-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71701"/>
              </p:ext>
            </p:extLst>
          </p:nvPr>
        </p:nvGraphicFramePr>
        <p:xfrm>
          <a:off x="152400" y="762000"/>
          <a:ext cx="8839200" cy="4904423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Прил., образованные от сущ. с основой на -н с помощью суффикса -н-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лимонный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лимон+н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машинный 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машина+н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Прил. с суффиксами -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-, -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онн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	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клюквенный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революционный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Исключение: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ветреный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 наличии приставок	безветренный; 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подветренный)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кратких прилагательных -Н-, -НН- пишутся в соответствии с полной формой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Травы зелены (зеленый).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Дорога длинна (длинный).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76001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279" y="332656"/>
            <a:ext cx="8856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Необходимо запомнить: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масляный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для масла, на масле, из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масла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масляная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лампа,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масляный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насос,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масляное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пятно,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масляная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краска; но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масленый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</a:rPr>
              <a:t>запачканный, пропитанный, смазанный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маслом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руки,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каша,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масленый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блин,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масленая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неделя.</a:t>
            </a:r>
          </a:p>
        </p:txBody>
      </p:sp>
    </p:spTree>
    <p:extLst>
      <p:ext uri="{BB962C8B-B14F-4D97-AF65-F5344CB8AC3E}">
        <p14:creationId xmlns:p14="http://schemas.microsoft.com/office/powerpoint/2010/main" val="34501049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Вставьте пропущенные буквы, раскройте скобки</a:t>
            </a:r>
            <a:br>
              <a:rPr lang="ru-RU" sz="2400" b="1" dirty="0" smtClean="0"/>
            </a:br>
            <a:r>
              <a:rPr lang="ru-RU" sz="2400" b="1" dirty="0" smtClean="0"/>
              <a:t> (все прилагательные даны в начальной форме)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(Стари…</a:t>
            </a:r>
            <a:r>
              <a:rPr lang="ru-RU" dirty="0" err="1" smtClean="0"/>
              <a:t>ий</a:t>
            </a:r>
            <a:r>
              <a:rPr lang="ru-RU" dirty="0" smtClean="0"/>
              <a:t>) картина, (листве…</a:t>
            </a:r>
            <a:r>
              <a:rPr lang="ru-RU" dirty="0" err="1" smtClean="0"/>
              <a:t>ый</a:t>
            </a:r>
            <a:r>
              <a:rPr lang="ru-RU" dirty="0" smtClean="0"/>
              <a:t>) лес, (</a:t>
            </a:r>
            <a:r>
              <a:rPr lang="ru-RU" dirty="0" err="1" smtClean="0"/>
              <a:t>традицио</a:t>
            </a:r>
            <a:r>
              <a:rPr lang="ru-RU" dirty="0" smtClean="0"/>
              <a:t>…</a:t>
            </a:r>
            <a:r>
              <a:rPr lang="ru-RU" dirty="0" err="1" smtClean="0"/>
              <a:t>ий</a:t>
            </a:r>
            <a:r>
              <a:rPr lang="ru-RU" dirty="0" smtClean="0"/>
              <a:t>) встреча, (кожа…</a:t>
            </a:r>
            <a:r>
              <a:rPr lang="ru-RU" dirty="0" err="1" smtClean="0"/>
              <a:t>ый</a:t>
            </a:r>
            <a:r>
              <a:rPr lang="ru-RU" dirty="0" smtClean="0"/>
              <a:t>) диван, (</a:t>
            </a:r>
            <a:r>
              <a:rPr lang="ru-RU" dirty="0" err="1" smtClean="0"/>
              <a:t>кожев</a:t>
            </a:r>
            <a:r>
              <a:rPr lang="ru-RU" dirty="0" smtClean="0"/>
              <a:t>…</a:t>
            </a:r>
            <a:r>
              <a:rPr lang="ru-RU" dirty="0" err="1" smtClean="0"/>
              <a:t>ий</a:t>
            </a:r>
            <a:r>
              <a:rPr lang="ru-RU" dirty="0" smtClean="0"/>
              <a:t>) промышленность, (</a:t>
            </a:r>
            <a:r>
              <a:rPr lang="ru-RU" dirty="0" err="1" smtClean="0"/>
              <a:t>дивизи</a:t>
            </a:r>
            <a:r>
              <a:rPr lang="ru-RU" dirty="0" smtClean="0"/>
              <a:t>..</a:t>
            </a:r>
            <a:r>
              <a:rPr lang="ru-RU" dirty="0" err="1" smtClean="0"/>
              <a:t>ий</a:t>
            </a:r>
            <a:r>
              <a:rPr lang="ru-RU" dirty="0" smtClean="0"/>
              <a:t>) артиллерия, (</a:t>
            </a:r>
            <a:r>
              <a:rPr lang="ru-RU" dirty="0" err="1" smtClean="0"/>
              <a:t>гума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законы, (</a:t>
            </a:r>
            <a:r>
              <a:rPr lang="ru-RU" dirty="0" err="1" smtClean="0"/>
              <a:t>исти</a:t>
            </a:r>
            <a:r>
              <a:rPr lang="ru-RU" dirty="0" smtClean="0"/>
              <a:t>..</a:t>
            </a:r>
            <a:r>
              <a:rPr lang="ru-RU" dirty="0" err="1" smtClean="0"/>
              <a:t>ий</a:t>
            </a:r>
            <a:r>
              <a:rPr lang="ru-RU" dirty="0" smtClean="0"/>
              <a:t>) гуманизм, (коре..ой) противоречия, (лебеди…</a:t>
            </a:r>
            <a:r>
              <a:rPr lang="ru-RU" dirty="0" err="1" smtClean="0"/>
              <a:t>ый</a:t>
            </a:r>
            <a:r>
              <a:rPr lang="ru-RU" dirty="0" smtClean="0"/>
              <a:t>) стая, (стекля…</a:t>
            </a:r>
            <a:r>
              <a:rPr lang="ru-RU" dirty="0" err="1" smtClean="0"/>
              <a:t>ый</a:t>
            </a:r>
            <a:r>
              <a:rPr lang="ru-RU" dirty="0" smtClean="0"/>
              <a:t>) витрина, (укоризне…</a:t>
            </a:r>
            <a:r>
              <a:rPr lang="ru-RU" dirty="0" err="1" smtClean="0"/>
              <a:t>ый</a:t>
            </a:r>
            <a:r>
              <a:rPr lang="ru-RU" dirty="0" smtClean="0"/>
              <a:t>) взгляды, (</a:t>
            </a:r>
            <a:r>
              <a:rPr lang="ru-RU" dirty="0" err="1" smtClean="0"/>
              <a:t>песча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равнина, (серебря…</a:t>
            </a:r>
            <a:r>
              <a:rPr lang="ru-RU" dirty="0" err="1" smtClean="0"/>
              <a:t>ый</a:t>
            </a:r>
            <a:r>
              <a:rPr lang="ru-RU" dirty="0" smtClean="0"/>
              <a:t>) кольцо, (торжестве…</a:t>
            </a:r>
            <a:r>
              <a:rPr lang="ru-RU" dirty="0" err="1" smtClean="0"/>
              <a:t>ый</a:t>
            </a:r>
            <a:r>
              <a:rPr lang="ru-RU" dirty="0" smtClean="0"/>
              <a:t>) заседания, (параллель…</a:t>
            </a:r>
            <a:r>
              <a:rPr lang="ru-RU" dirty="0" err="1" smtClean="0"/>
              <a:t>ый</a:t>
            </a:r>
            <a:r>
              <a:rPr lang="ru-RU" dirty="0" smtClean="0"/>
              <a:t>) прямые, (искусстве…</a:t>
            </a:r>
            <a:r>
              <a:rPr lang="ru-RU" dirty="0" err="1" smtClean="0"/>
              <a:t>ый</a:t>
            </a:r>
            <a:r>
              <a:rPr lang="ru-RU" dirty="0" smtClean="0"/>
              <a:t>) водоемы, (цели…</a:t>
            </a:r>
            <a:r>
              <a:rPr lang="ru-RU" dirty="0" err="1" smtClean="0"/>
              <a:t>ый</a:t>
            </a:r>
            <a:r>
              <a:rPr lang="ru-RU" dirty="0" smtClean="0"/>
              <a:t>) земля, (отечестве…</a:t>
            </a:r>
            <a:r>
              <a:rPr lang="ru-RU" dirty="0" err="1" smtClean="0"/>
              <a:t>ый</a:t>
            </a:r>
            <a:r>
              <a:rPr lang="ru-RU" dirty="0" smtClean="0"/>
              <a:t>) производство, (муравьи…</a:t>
            </a:r>
            <a:r>
              <a:rPr lang="ru-RU" dirty="0" err="1" smtClean="0"/>
              <a:t>ый</a:t>
            </a:r>
            <a:r>
              <a:rPr lang="ru-RU" dirty="0" smtClean="0"/>
              <a:t>) кислота, (</a:t>
            </a:r>
            <a:r>
              <a:rPr lang="ru-RU" dirty="0" err="1" smtClean="0"/>
              <a:t>комиссио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магазин, (</a:t>
            </a:r>
            <a:r>
              <a:rPr lang="ru-RU" dirty="0" err="1" smtClean="0"/>
              <a:t>оккупацио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войска, (</a:t>
            </a:r>
            <a:r>
              <a:rPr lang="ru-RU" dirty="0" err="1" smtClean="0"/>
              <a:t>пламе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сердце, (</a:t>
            </a:r>
            <a:r>
              <a:rPr lang="ru-RU" dirty="0" err="1" smtClean="0"/>
              <a:t>революцио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теория, (</a:t>
            </a:r>
            <a:r>
              <a:rPr lang="ru-RU" dirty="0" err="1" smtClean="0"/>
              <a:t>румя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щека, (</a:t>
            </a:r>
            <a:r>
              <a:rPr lang="ru-RU" dirty="0" err="1" smtClean="0"/>
              <a:t>сенсацио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известие, (</a:t>
            </a:r>
            <a:r>
              <a:rPr lang="ru-RU" dirty="0" err="1" smtClean="0"/>
              <a:t>масл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трансформатор, (</a:t>
            </a:r>
            <a:r>
              <a:rPr lang="ru-RU" dirty="0" err="1" smtClean="0"/>
              <a:t>масл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краски, (</a:t>
            </a:r>
            <a:r>
              <a:rPr lang="ru-RU" dirty="0" err="1" smtClean="0"/>
              <a:t>безветр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ночь, (</a:t>
            </a:r>
            <a:r>
              <a:rPr lang="ru-RU" dirty="0" err="1" smtClean="0"/>
              <a:t>ветр</a:t>
            </a:r>
            <a:r>
              <a:rPr lang="ru-RU" dirty="0" smtClean="0"/>
              <a:t>…</a:t>
            </a:r>
            <a:r>
              <a:rPr lang="ru-RU" dirty="0" err="1" smtClean="0"/>
              <a:t>ый</a:t>
            </a:r>
            <a:r>
              <a:rPr lang="ru-RU" dirty="0" smtClean="0"/>
              <a:t>) люди, (</a:t>
            </a:r>
            <a:r>
              <a:rPr lang="ru-RU" dirty="0" err="1" smtClean="0"/>
              <a:t>ветр</a:t>
            </a:r>
            <a:r>
              <a:rPr lang="ru-RU" dirty="0" smtClean="0"/>
              <a:t>..</a:t>
            </a:r>
            <a:r>
              <a:rPr lang="ru-RU" dirty="0" err="1" smtClean="0"/>
              <a:t>ый</a:t>
            </a:r>
            <a:r>
              <a:rPr lang="ru-RU" dirty="0" smtClean="0"/>
              <a:t>) мельницы.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357298"/>
            <a:ext cx="8001056" cy="4929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Стари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картина, листве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ый лес, традицио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встреча, кожа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ый диван, кожеве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промышле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ость, дивизио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артиллерия, гума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законы, исти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ый гуманизм, коре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противоречия, лебеди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ая стая, стекля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витрина, укоризне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взгляды, песча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ая равнина, серебря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ое кольцо, торжестве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заседания, параллель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ые прямые, искусстве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водоемы, цели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земля, отечестве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ое производство, муравьи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ая кислота, комиссио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ый магазин, оккупацио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ые войска, пламе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ое сердце, революцио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теория, румя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ая щека, сенсацио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ое известие, масля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ый трансформатор, масля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ые краски, безветре</a:t>
            </a:r>
            <a:r>
              <a:rPr lang="ru-RU" sz="2400" dirty="0" smtClean="0">
                <a:solidFill>
                  <a:srgbClr val="FF0000"/>
                </a:solidFill>
              </a:rPr>
              <a:t>нн</a:t>
            </a:r>
            <a:r>
              <a:rPr lang="ru-RU" sz="2400" dirty="0" smtClean="0">
                <a:solidFill>
                  <a:schemeClr val="tx1"/>
                </a:solidFill>
              </a:rPr>
              <a:t>ая ночь, ветре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ые люди, ветря</a:t>
            </a:r>
            <a:r>
              <a:rPr lang="ru-RU" sz="2400" dirty="0" smtClean="0">
                <a:solidFill>
                  <a:srgbClr val="FF0000"/>
                </a:solidFill>
              </a:rPr>
              <a:t>н</a:t>
            </a:r>
            <a:r>
              <a:rPr lang="ru-RU" sz="2400" dirty="0" smtClean="0">
                <a:solidFill>
                  <a:schemeClr val="tx1"/>
                </a:solidFill>
              </a:rPr>
              <a:t>ые мельницы.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406" y="17566"/>
            <a:ext cx="9144000" cy="6858000"/>
            <a:chOff x="336" y="480"/>
            <a:chExt cx="4476" cy="3468"/>
          </a:xfrm>
        </p:grpSpPr>
        <p:sp>
          <p:nvSpPr>
            <p:cNvPr id="3089" name="Freeform 4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0" name="Freeform 5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6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Freeform 7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Freeform 8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Freeform 9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5" name="Freeform 10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6" name="Freeform 11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12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Rectangle 13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14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15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1" name="Freeform 16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2" name="Freeform 17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3" name="Freeform 18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4" name="Freeform 19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5" name="Freeform 20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6" name="Freeform 21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7" name="Freeform 22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8" name="Freeform 23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09" name="Freeform 24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0" name="Freeform 25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1" name="Freeform 26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2" name="Freeform 27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3" name="Freeform 28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4" name="Freeform 29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5" name="Freeform 30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6" name="Freeform 31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7" name="Freeform 32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Freeform 33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19" name="Freeform 34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0" name="Freeform 35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1" name="Freeform 36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2" name="Freeform 37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3" name="Freeform 38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4" name="Freeform 39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5" name="Freeform 40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6" name="Freeform 41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7" name="Freeform 42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8" name="Freeform 43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29" name="Freeform 44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0" name="Freeform 45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1" name="Freeform 46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2" name="Freeform 47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3" name="Freeform 48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4" name="Freeform 49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5" name="Freeform 50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6" name="Freeform 51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7" name="Freeform 52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8" name="Freeform 53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54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0" name="Freeform 55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1" name="Freeform 56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2" name="Freeform 57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3" name="Freeform 58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4" name="Freeform 59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5" name="Freeform 60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6" name="Freeform 61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7" name="Freeform 62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8" name="Freeform 63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49" name="Freeform 64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0" name="Freeform 65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1" name="Freeform 66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2" name="Freeform 67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3" name="Freeform 68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4" name="Freeform 69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5" name="Freeform 70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6" name="Freeform 71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7" name="Freeform 72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8" name="Freeform 73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59" name="Freeform 74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0" name="Freeform 75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1" name="Freeform 76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2" name="Freeform 77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3" name="Freeform 78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4" name="Freeform 79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5" name="Freeform 80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6" name="Freeform 81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7" name="Freeform 82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8" name="Freeform 83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69" name="Freeform 84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0" name="Freeform 85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1" name="Freeform 86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2" name="Freeform 87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3" name="Freeform 88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4" name="Freeform 89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" name="Freeform 90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6" name="Freeform 91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" name="Freeform 92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" name="Freeform 93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9" name="Freeform 94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0" name="Freeform 95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1" name="Freeform 96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2" name="Freeform 97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3" name="Freeform 98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4" name="Freeform 99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5" name="Freeform 100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6" name="Freeform 101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7" name="Freeform 102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8" name="Freeform 103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89" name="Freeform 104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0" name="Freeform 105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1" name="Freeform 106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2" name="Freeform 107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3" name="Freeform 108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4" name="Freeform 109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5" name="Freeform 110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6" name="Freeform 111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7" name="Freeform 112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8" name="Freeform 113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99" name="Freeform 114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0" name="Freeform 115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1" name="Freeform 116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2" name="Freeform 117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3" name="Freeform 118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4" name="Freeform 119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6" name="Freeform 121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7" name="Freeform 122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8" name="Freeform 123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Freeform 124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Freeform 126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Freeform 127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3" name="Freeform 128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4" name="Freeform 129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Freeform 130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6" name="Freeform 131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7" name="Freeform 132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8" name="Freeform 133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Freeform 134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0" name="Freeform 135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Freeform 136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2" name="Freeform 137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Freeform 138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Freeform 139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5" name="Freeform 140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6" name="Freeform 141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7" name="Freeform 142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8" name="Freeform 143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29" name="Freeform 144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Freeform 145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1" name="Freeform 146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Freeform 147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Freeform 148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4" name="Freeform 149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5" name="Freeform 150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6" name="Freeform 151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7" name="Freeform 152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8" name="Freeform 153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39" name="Freeform 154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0" name="Freeform 155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1" name="Freeform 156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2" name="Freeform 157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3" name="Freeform 158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4" name="Freeform 159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5" name="Freeform 160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6" name="Freeform 161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7" name="Freeform 162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8" name="Freeform 163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49" name="Freeform 164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0" name="Freeform 165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1" name="Freeform 166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2" name="Freeform 167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3" name="Freeform 168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4" name="Freeform 169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5" name="Freeform 170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6" name="Freeform 171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7" name="Freeform 172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8" name="Freeform 173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59" name="Freeform 174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60" name="Freeform 175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Text Box 719"/>
          <p:cNvSpPr txBox="1">
            <a:spLocks noChangeArrowheads="1"/>
          </p:cNvSpPr>
          <p:nvPr/>
        </p:nvSpPr>
        <p:spPr bwMode="auto">
          <a:xfrm>
            <a:off x="395288" y="188913"/>
            <a:ext cx="482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i="1" dirty="0">
              <a:solidFill>
                <a:srgbClr val="CC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627396" y="565048"/>
            <a:ext cx="3714776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Правописание</a:t>
            </a:r>
          </a:p>
          <a:p>
            <a:pPr algn="ctr"/>
            <a:r>
              <a:rPr lang="ru-RU" sz="3600" dirty="0" smtClean="0"/>
              <a:t> Н – НН в суффиксах причастий и  отглагольных прилагательных</a:t>
            </a:r>
            <a:endParaRPr lang="ru-RU" sz="36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4742580" y="572263"/>
            <a:ext cx="3786214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 как отличить отглагольное прилагательное от причастия? </a:t>
            </a:r>
            <a:endParaRPr lang="ru-RU" sz="3200" b="1" dirty="0" smtClean="0"/>
          </a:p>
        </p:txBody>
      </p:sp>
      <p:sp>
        <p:nvSpPr>
          <p:cNvPr id="186" name="Прямоугольник 185"/>
          <p:cNvSpPr/>
          <p:nvPr/>
        </p:nvSpPr>
        <p:spPr>
          <a:xfrm>
            <a:off x="4767095" y="597224"/>
            <a:ext cx="3786214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Наличие </a:t>
            </a:r>
            <a:r>
              <a:rPr lang="ru-RU" sz="4400" dirty="0"/>
              <a:t>приставки, зависимого слова – причастие</a:t>
            </a:r>
            <a:endParaRPr lang="ru-RU" sz="4400" dirty="0" smtClean="0"/>
          </a:p>
        </p:txBody>
      </p:sp>
      <p:sp>
        <p:nvSpPr>
          <p:cNvPr id="187" name="Прямоугольник 186"/>
          <p:cNvSpPr/>
          <p:nvPr/>
        </p:nvSpPr>
        <p:spPr>
          <a:xfrm>
            <a:off x="4828381" y="638024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 как это влияет на правописание Н и НН? </a:t>
            </a:r>
            <a:endParaRPr lang="ru-RU" sz="3200" b="1" dirty="0" smtClean="0"/>
          </a:p>
        </p:txBody>
      </p:sp>
      <p:sp>
        <p:nvSpPr>
          <p:cNvPr id="188" name="Прямоугольник 187"/>
          <p:cNvSpPr/>
          <p:nvPr/>
        </p:nvSpPr>
        <p:spPr>
          <a:xfrm>
            <a:off x="4767095" y="580915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</a:t>
            </a:r>
            <a:r>
              <a:rPr lang="ru-RU" sz="3600" b="1" dirty="0" smtClean="0"/>
              <a:t>ричастие </a:t>
            </a:r>
            <a:r>
              <a:rPr lang="ru-RU" sz="3600" b="1" dirty="0"/>
              <a:t>– НН; отглагольное прилагательное – Н</a:t>
            </a:r>
            <a:endParaRPr lang="ru-RU" sz="3600" b="1" dirty="0" smtClean="0"/>
          </a:p>
        </p:txBody>
      </p:sp>
      <p:sp>
        <p:nvSpPr>
          <p:cNvPr id="189" name="Прямоугольник 188"/>
          <p:cNvSpPr/>
          <p:nvPr/>
        </p:nvSpPr>
        <p:spPr>
          <a:xfrm>
            <a:off x="4727937" y="597224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А всегда ли у причастия есть приставка и зависимое слово?</a:t>
            </a:r>
          </a:p>
          <a:p>
            <a:pPr algn="ctr"/>
            <a:r>
              <a:rPr lang="ru-RU" sz="3200" b="1" dirty="0"/>
              <a:t>(В каких случаях у причастия нет приставки и зависимого слова, но пишется НН?)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4742580" y="579013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Если причастие образовано от глагола совершенного вида:</a:t>
            </a:r>
          </a:p>
          <a:p>
            <a:pPr algn="ctr"/>
            <a:r>
              <a:rPr lang="ru-RU" sz="2800" b="1" dirty="0"/>
              <a:t>(решить – решенная; купить – купленный; поймать – пойманный)</a:t>
            </a:r>
          </a:p>
          <a:p>
            <a:pPr algn="ctr"/>
            <a:r>
              <a:rPr lang="ru-RU" sz="2800" b="1" dirty="0"/>
              <a:t>Это причастие, следовательно, пишется  </a:t>
            </a:r>
            <a:r>
              <a:rPr lang="ru-RU" sz="2800" b="1" dirty="0">
                <a:solidFill>
                  <a:srgbClr val="FF0000"/>
                </a:solidFill>
              </a:rPr>
              <a:t>НН</a:t>
            </a:r>
            <a:r>
              <a:rPr lang="ru-RU" sz="2800" b="1" dirty="0"/>
              <a:t>.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4736268" y="610819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-А в отглагольных прилагательных всегда пишется </a:t>
            </a:r>
            <a:r>
              <a:rPr lang="ru-RU" sz="3200" b="1" dirty="0">
                <a:solidFill>
                  <a:srgbClr val="FF0000"/>
                </a:solidFill>
              </a:rPr>
              <a:t>Н</a:t>
            </a:r>
            <a:r>
              <a:rPr lang="ru-RU" sz="3200" b="1" dirty="0"/>
              <a:t>? 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4727457" y="620438"/>
            <a:ext cx="3857652" cy="58579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Нет. </a:t>
            </a:r>
          </a:p>
          <a:p>
            <a:pPr algn="ctr"/>
            <a:r>
              <a:rPr lang="ru-RU" sz="3200" b="1" dirty="0"/>
              <a:t>С</a:t>
            </a:r>
            <a:r>
              <a:rPr lang="ru-RU" sz="3200" b="1" dirty="0" smtClean="0"/>
              <a:t>лова </a:t>
            </a:r>
            <a:r>
              <a:rPr lang="ru-RU" sz="3200" b="1" dirty="0"/>
              <a:t>на -</a:t>
            </a:r>
            <a:r>
              <a:rPr lang="ru-RU" sz="3200" b="1" dirty="0" err="1">
                <a:solidFill>
                  <a:srgbClr val="FF0000"/>
                </a:solidFill>
              </a:rPr>
              <a:t>ованный</a:t>
            </a:r>
            <a:r>
              <a:rPr lang="ru-RU" sz="3200" b="1" dirty="0">
                <a:solidFill>
                  <a:srgbClr val="FF0000"/>
                </a:solidFill>
              </a:rPr>
              <a:t>-</a:t>
            </a:r>
            <a:r>
              <a:rPr lang="ru-RU" sz="3200" b="1" dirty="0"/>
              <a:t>  </a:t>
            </a:r>
            <a:r>
              <a:rPr lang="ru-RU" sz="3200" b="1" dirty="0">
                <a:solidFill>
                  <a:srgbClr val="92D050"/>
                </a:solidFill>
              </a:rPr>
              <a:t>организованный</a:t>
            </a:r>
          </a:p>
          <a:p>
            <a:pPr algn="ctr"/>
            <a:r>
              <a:rPr lang="ru-RU" sz="3200" b="1" dirty="0"/>
              <a:t>                    -</a:t>
            </a:r>
            <a:r>
              <a:rPr lang="ru-RU" sz="3200" b="1" dirty="0" err="1">
                <a:solidFill>
                  <a:srgbClr val="FF0000"/>
                </a:solidFill>
              </a:rPr>
              <a:t>еванный</a:t>
            </a:r>
            <a:r>
              <a:rPr lang="ru-RU" sz="3200" b="1" dirty="0"/>
              <a:t>-  </a:t>
            </a:r>
            <a:r>
              <a:rPr lang="ru-RU" sz="3200" b="1" dirty="0" smtClean="0">
                <a:solidFill>
                  <a:srgbClr val="92D050"/>
                </a:solidFill>
              </a:rPr>
              <a:t>корчеванный -                 </a:t>
            </a:r>
            <a:r>
              <a:rPr lang="ru-RU" sz="3200" b="1" dirty="0"/>
              <a:t>-</a:t>
            </a:r>
            <a:r>
              <a:rPr lang="ru-RU" sz="3200" b="1" dirty="0" err="1">
                <a:solidFill>
                  <a:srgbClr val="FF0000"/>
                </a:solidFill>
              </a:rPr>
              <a:t>ированный</a:t>
            </a:r>
            <a:r>
              <a:rPr lang="ru-RU" sz="3200" b="1" dirty="0">
                <a:solidFill>
                  <a:srgbClr val="FF0000"/>
                </a:solidFill>
              </a:rPr>
              <a:t>-</a:t>
            </a:r>
            <a:r>
              <a:rPr lang="ru-RU" sz="3200" b="1" dirty="0"/>
              <a:t>  </a:t>
            </a:r>
            <a:r>
              <a:rPr lang="ru-RU" sz="3200" b="1" dirty="0" smtClean="0">
                <a:solidFill>
                  <a:srgbClr val="92D050"/>
                </a:solidFill>
              </a:rPr>
              <a:t>асфальтированный</a:t>
            </a:r>
          </a:p>
          <a:p>
            <a:pPr algn="ctr"/>
            <a:r>
              <a:rPr lang="ru-RU" sz="3200" b="1" dirty="0" smtClean="0"/>
              <a:t>Пишется </a:t>
            </a:r>
            <a:r>
              <a:rPr lang="ru-RU" sz="3200" b="1" dirty="0" smtClean="0">
                <a:solidFill>
                  <a:srgbClr val="FF0000"/>
                </a:solidFill>
              </a:rPr>
              <a:t>НН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4746549" y="635941"/>
            <a:ext cx="3857652" cy="58579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Всегда ли в причастиях пишется НН? </a:t>
            </a:r>
          </a:p>
          <a:p>
            <a:pPr algn="ctr"/>
            <a:r>
              <a:rPr lang="ru-RU" sz="3200" b="1" dirty="0" smtClean="0"/>
              <a:t>Нет! </a:t>
            </a:r>
          </a:p>
          <a:p>
            <a:pPr algn="ctr"/>
            <a:r>
              <a:rPr lang="ru-RU" sz="3200" b="1" dirty="0"/>
              <a:t>К</a:t>
            </a:r>
            <a:r>
              <a:rPr lang="ru-RU" sz="3200" b="1" dirty="0" smtClean="0"/>
              <a:t>раткие </a:t>
            </a:r>
            <a:r>
              <a:rPr lang="ru-RU" sz="3200" b="1" dirty="0"/>
              <a:t>причастия -  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183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51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1796</Words>
  <Application>Microsoft Office PowerPoint</Application>
  <PresentationFormat>Экран (4:3)</PresentationFormat>
  <Paragraphs>194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-НН-</vt:lpstr>
      <vt:lpstr>Презентация PowerPoint</vt:lpstr>
      <vt:lpstr>Вставьте пропущенные буквы, раскройте скобки  (все прилагательные даны в начальной форме)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Написание –н-, -нн- в именах существительных определяется теми же правилами, что и в полных прилагательных: осинник (корень оканчивается на –н, суффикс начинается с н-), нефтяник (суффикс –ян-)</vt:lpstr>
      <vt:lpstr>Н и НН в наречиях В наречиях пишется столько -н-, сколько в словах, от которых они образованы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52</cp:lastModifiedBy>
  <cp:revision>37</cp:revision>
  <dcterms:modified xsi:type="dcterms:W3CDTF">2018-02-19T19:33:59Z</dcterms:modified>
</cp:coreProperties>
</file>