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7C9"/>
    <a:srgbClr val="0D06A2"/>
    <a:srgbClr val="2C60F4"/>
    <a:srgbClr val="0E4A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91822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84828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76669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3624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38339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09861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22572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95667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83584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80910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28505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E5FC-0E70-4D8A-83BA-0AAD4846F17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428D-0E04-4849-9BEC-CE7F4F0F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4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9733;%20&#1052;&#1077;&#1083;&#1086;&#1076;&#1080;&#1103;%20&#1084;&#1086;&#1077;&#1081;%20&#1076;&#1091;&#1096;&#1080;%20-%20&#1074;&#1086;&#1089;&#1093;&#1080;&#1097;&#1077;&#1085;&#1080;&#1077;%20&#1076;&#1077;&#1083;&#1100;&#1092;&#1080;&#1085;&#1105;&#1085;&#1082;&#1072;)))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90;&#1082;&#1088;&#1099;&#1090;&#1099;&#1081;%20&#1091;&#1088;&#1086;&#1082;%20&#1047;&#1054;&#1046;\&#1047;&#1074;&#1091;&#1082;%203D%20-%20&#1042;&#1077;&#1095;&#1077;&#1088;%20&#1091;%20&#1084;&#1086;&#1088;&#1103;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100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Здоровый образ жизни</a:t>
            </a:r>
            <a:endParaRPr lang="ru-RU" sz="8000" b="1" dirty="0">
              <a:solidFill>
                <a:srgbClr val="100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790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22" b="3428"/>
          <a:stretch/>
        </p:blipFill>
        <p:spPr>
          <a:xfrm>
            <a:off x="0" y="-4370"/>
            <a:ext cx="92581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Boat, Home and RV Upholster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43" y="4571208"/>
            <a:ext cx="1763688" cy="228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6405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60F4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743" y="250048"/>
            <a:ext cx="2689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ежим дня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18747"/>
            <a:ext cx="5386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ациональное питание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50048"/>
            <a:ext cx="3618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ичная гигиена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01308" y="1110545"/>
            <a:ext cx="3042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закаливание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37" y="4121785"/>
            <a:ext cx="62272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правильное экологическое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поведение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515" y="2420888"/>
            <a:ext cx="41578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тказ от вредных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привычек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6703" y="1818431"/>
            <a:ext cx="5384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изическая активность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7281" y="4577972"/>
            <a:ext cx="3446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воспитанность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1649" y="5445224"/>
            <a:ext cx="69209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сихологическая и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эмоциональная устойчивость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6342" y="3213217"/>
            <a:ext cx="5312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езопасное поведение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617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★ Мелодия моей души - восхищение дельфинёнка)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6513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1" r="1820"/>
          <a:stretch/>
        </p:blipFill>
        <p:spPr>
          <a:xfrm>
            <a:off x="-16768" y="0"/>
            <a:ext cx="9279492" cy="6858000"/>
          </a:xfrm>
        </p:spPr>
      </p:pic>
    </p:spTree>
    <p:extLst>
      <p:ext uri="{BB962C8B-B14F-4D97-AF65-F5344CB8AC3E}">
        <p14:creationId xmlns="" xmlns:p14="http://schemas.microsoft.com/office/powerpoint/2010/main" val="361622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60F4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1007C9"/>
                </a:solidFill>
                <a:latin typeface="Georgia" pitchFamily="18" charset="0"/>
              </a:rPr>
              <a:t>Главное для здоровья – </a:t>
            </a:r>
            <a:r>
              <a:rPr lang="ru-RU" sz="4000" i="1" dirty="0">
                <a:solidFill>
                  <a:srgbClr val="1007C9"/>
                </a:solidFill>
                <a:latin typeface="Georgia" pitchFamily="18" charset="0"/>
              </a:rPr>
              <a:t>это умение человека работать над самим собой, над своим здоровьем.</a:t>
            </a:r>
            <a:r>
              <a:rPr lang="ru-RU" sz="4000" b="1" i="1" dirty="0">
                <a:solidFill>
                  <a:srgbClr val="1007C9"/>
                </a:solidFill>
                <a:latin typeface="Georgia" pitchFamily="18" charset="0"/>
              </a:rPr>
              <a:t> </a:t>
            </a:r>
            <a:r>
              <a:rPr lang="ru-RU" sz="4000" b="1" dirty="0">
                <a:solidFill>
                  <a:srgbClr val="1007C9"/>
                </a:solidFill>
                <a:latin typeface="Georgia" pitchFamily="18" charset="0"/>
              </a:rPr>
              <a:t>Все учёные сходятся в одном: </a:t>
            </a:r>
            <a:r>
              <a:rPr lang="ru-RU" sz="4000" i="1" dirty="0">
                <a:solidFill>
                  <a:srgbClr val="1007C9"/>
                </a:solidFill>
                <a:latin typeface="Georgia" pitchFamily="18" charset="0"/>
              </a:rPr>
              <a:t>чтобы быть здоровым, нужно вести здоровый образ жизни.</a:t>
            </a:r>
          </a:p>
          <a:p>
            <a:pPr algn="ctr"/>
            <a:endParaRPr lang="ru-RU" sz="4000" dirty="0">
              <a:solidFill>
                <a:srgbClr val="1007C9"/>
              </a:solidFill>
              <a:latin typeface="Georgia" pitchFamily="18" charset="0"/>
            </a:endParaRPr>
          </a:p>
        </p:txBody>
      </p:sp>
      <p:pic>
        <p:nvPicPr>
          <p:cNvPr id="5124" name="Picture 4" descr="&quot;Наше здоровье&quot; портал о здоровом образе жизни - На зарядку становись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818345"/>
            <a:ext cx="3168352" cy="2896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дежда Прекрасная УО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4250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2295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007C9"/>
                </a:solidFill>
                <a:latin typeface="Georgia" pitchFamily="18" charset="0"/>
              </a:rPr>
              <a:t>1.Равномерное чередование труда и отдыха в течение </a:t>
            </a:r>
            <a:r>
              <a:rPr lang="ru-RU" sz="2400" b="1" dirty="0" smtClean="0">
                <a:solidFill>
                  <a:srgbClr val="1007C9"/>
                </a:solidFill>
                <a:latin typeface="Georgia" pitchFamily="18" charset="0"/>
              </a:rPr>
              <a:t>дня</a:t>
            </a:r>
            <a:r>
              <a:rPr lang="ru-RU" sz="2400" dirty="0" smtClean="0">
                <a:solidFill>
                  <a:srgbClr val="1007C9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1007C9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1007C9"/>
                </a:solidFill>
                <a:latin typeface="Georgia" pitchFamily="18" charset="0"/>
              </a:rPr>
              <a:t>             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Режим дня)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007C9"/>
                </a:solidFill>
                <a:latin typeface="Georgia" pitchFamily="18" charset="0"/>
              </a:rPr>
              <a:t>2.Постоянная тренировка своей физической выносливости, устойчивости к холоду, к заболеваниям. </a:t>
            </a:r>
            <a:endParaRPr lang="ru-RU" sz="2400" b="1" dirty="0" smtClean="0">
              <a:solidFill>
                <a:srgbClr val="1007C9"/>
              </a:solidFill>
              <a:latin typeface="Georgia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Закаливание)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007C9"/>
                </a:solidFill>
                <a:latin typeface="Georgia" pitchFamily="18" charset="0"/>
              </a:rPr>
              <a:t>3.Мероприятия, направленные на поддержание чистоты, здоровья</a:t>
            </a:r>
            <a:r>
              <a:rPr lang="ru-RU" sz="2400" dirty="0">
                <a:solidFill>
                  <a:srgbClr val="1007C9"/>
                </a:solidFill>
                <a:latin typeface="Georgia" pitchFamily="18" charset="0"/>
              </a:rPr>
              <a:t>. </a:t>
            </a:r>
            <a:endParaRPr lang="ru-RU" sz="2400" dirty="0" smtClean="0">
              <a:solidFill>
                <a:srgbClr val="1007C9"/>
              </a:solidFill>
              <a:latin typeface="Georgia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Гигиена)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007C9"/>
                </a:solidFill>
                <a:latin typeface="Georgia" pitchFamily="18" charset="0"/>
              </a:rPr>
              <a:t>4. Порядок приёма пищи, её характер и </a:t>
            </a:r>
            <a:r>
              <a:rPr lang="ru-RU" sz="2400" b="1" dirty="0" smtClean="0">
                <a:solidFill>
                  <a:srgbClr val="1007C9"/>
                </a:solidFill>
                <a:latin typeface="Georgia" pitchFamily="18" charset="0"/>
              </a:rPr>
              <a:t>количество.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(Правильное 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питание)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007C9"/>
                </a:solidFill>
                <a:latin typeface="Georgia" pitchFamily="18" charset="0"/>
              </a:rPr>
              <a:t>5. Активные действия, в которых участвуют разные группы мышц</a:t>
            </a:r>
            <a:r>
              <a:rPr lang="ru-RU" sz="2400" dirty="0" smtClean="0">
                <a:solidFill>
                  <a:srgbClr val="1007C9"/>
                </a:solidFill>
                <a:latin typeface="Georgia" pitchFamily="18" charset="0"/>
              </a:rPr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1007C9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(Движение, спорт)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586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4665"/>
          </a:xfrm>
        </p:spPr>
      </p:pic>
    </p:spTree>
    <p:extLst>
      <p:ext uri="{BB962C8B-B14F-4D97-AF65-F5344CB8AC3E}">
        <p14:creationId xmlns="" xmlns:p14="http://schemas.microsoft.com/office/powerpoint/2010/main" val="3410155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100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9600" b="1" dirty="0">
              <a:solidFill>
                <a:srgbClr val="100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8999"/>
            <a:ext cx="4588693" cy="343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3796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Цели урока:</a:t>
            </a:r>
            <a:endParaRPr lang="ru-RU" dirty="0">
              <a:solidFill>
                <a:srgbClr val="1007C9"/>
              </a:solidFill>
              <a:latin typeface="Georgia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образовательные: </a:t>
            </a:r>
            <a:endParaRPr lang="ru-RU" dirty="0">
              <a:solidFill>
                <a:srgbClr val="1007C9"/>
              </a:solidFill>
              <a:latin typeface="Georgia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дать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представление об основах здорового образа </a:t>
            </a:r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жизни.</a:t>
            </a:r>
          </a:p>
          <a:p>
            <a:pPr lvl="0">
              <a:spcBef>
                <a:spcPts val="600"/>
              </a:spcBef>
            </a:pPr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рассмотреть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основные составляющие здорового образа жизни.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Развивающие: </a:t>
            </a:r>
            <a:endParaRPr lang="ru-RU" dirty="0">
              <a:solidFill>
                <a:srgbClr val="1007C9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развивать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творческий потенциал, расширять словарный запас, память, воображение.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Воспитательные:</a:t>
            </a:r>
            <a:endParaRPr lang="ru-RU" dirty="0">
              <a:solidFill>
                <a:srgbClr val="1007C9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воспитывать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осознанное желание заботиться о своём здоровье.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>
              <a:solidFill>
                <a:srgbClr val="1007C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424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47260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Задачи: </a:t>
            </a:r>
            <a:endParaRPr lang="ru-RU" dirty="0">
              <a:solidFill>
                <a:srgbClr val="1007C9"/>
              </a:solidFill>
              <a:latin typeface="Georgia" pitchFamily="18" charset="0"/>
            </a:endParaRPr>
          </a:p>
          <a:p>
            <a:pPr lvl="0"/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сформировать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представление об основах здорового образа жизни.</a:t>
            </a:r>
          </a:p>
          <a:p>
            <a:pPr lvl="0"/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продолжить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формирование знаний о факторах, определяющих здоровый образ жизни.</a:t>
            </a:r>
          </a:p>
          <a:p>
            <a:pPr lvl="0"/>
            <a:r>
              <a:rPr lang="ru-RU" i="1" dirty="0" smtClean="0">
                <a:solidFill>
                  <a:srgbClr val="1007C9"/>
                </a:solidFill>
                <a:latin typeface="Georgia" pitchFamily="18" charset="0"/>
              </a:rPr>
              <a:t>развивать </a:t>
            </a:r>
            <a:r>
              <a:rPr lang="ru-RU" i="1" dirty="0">
                <a:solidFill>
                  <a:srgbClr val="1007C9"/>
                </a:solidFill>
                <a:latin typeface="Georgia" pitchFamily="18" charset="0"/>
              </a:rPr>
              <a:t>творческое мышление и интеллектуальные способности учащихся.</a:t>
            </a:r>
          </a:p>
          <a:p>
            <a:pPr marL="0" indent="0">
              <a:buNone/>
            </a:pPr>
            <a:endParaRPr lang="ru-RU" dirty="0">
              <a:solidFill>
                <a:srgbClr val="1007C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960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60F4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824536"/>
          </a:xfrm>
          <a:noFill/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1007C9"/>
                </a:solidFill>
                <a:latin typeface="Georgia" pitchFamily="18" charset="0"/>
              </a:rPr>
              <a:t>Эпиграф к уроку:</a:t>
            </a:r>
            <a:r>
              <a:rPr lang="ru-RU" dirty="0" smtClean="0">
                <a:solidFill>
                  <a:srgbClr val="1007C9"/>
                </a:solidFill>
              </a:rPr>
              <a:t/>
            </a:r>
            <a:br>
              <a:rPr lang="ru-RU" dirty="0" smtClean="0">
                <a:solidFill>
                  <a:srgbClr val="1007C9"/>
                </a:solidFill>
              </a:rPr>
            </a:br>
            <a:r>
              <a:rPr lang="ru-RU" sz="4000" i="1" dirty="0">
                <a:solidFill>
                  <a:srgbClr val="1007C9"/>
                </a:solidFill>
                <a:latin typeface="Georgia" pitchFamily="18" charset="0"/>
              </a:rPr>
              <a:t>Гиппократ как-то сказал: </a:t>
            </a:r>
            <a:r>
              <a:rPr lang="ru-RU" sz="4000" i="1" dirty="0" smtClean="0">
                <a:solidFill>
                  <a:srgbClr val="1007C9"/>
                </a:solidFill>
                <a:latin typeface="Georgia" pitchFamily="18" charset="0"/>
              </a:rPr>
              <a:t>«Ваше </a:t>
            </a:r>
            <a:r>
              <a:rPr lang="ru-RU" sz="4000" i="1" dirty="0">
                <a:solidFill>
                  <a:srgbClr val="1007C9"/>
                </a:solidFill>
                <a:latin typeface="Georgia" pitchFamily="18" charset="0"/>
              </a:rPr>
              <a:t>здоровье – самое ценное, что у вас есть. На всю жизнь вам дается только один организм</a:t>
            </a:r>
            <a:r>
              <a:rPr lang="ru-RU" sz="4000" i="1" dirty="0" smtClean="0">
                <a:solidFill>
                  <a:srgbClr val="1007C9"/>
                </a:solidFill>
                <a:latin typeface="Georgia" pitchFamily="18" charset="0"/>
              </a:rPr>
              <a:t>.» </a:t>
            </a:r>
            <a:r>
              <a:rPr lang="ru-RU" sz="4000" i="1" dirty="0">
                <a:solidFill>
                  <a:srgbClr val="1007C9"/>
                </a:solidFill>
                <a:latin typeface="Georgia" pitchFamily="18" charset="0"/>
              </a:rPr>
              <a:t/>
            </a:r>
            <a:br>
              <a:rPr lang="ru-RU" sz="4000" i="1" dirty="0">
                <a:solidFill>
                  <a:srgbClr val="1007C9"/>
                </a:solidFill>
                <a:latin typeface="Georgia" pitchFamily="18" charset="0"/>
              </a:rPr>
            </a:br>
            <a:endParaRPr lang="ru-RU" sz="4000" i="1" dirty="0">
              <a:solidFill>
                <a:srgbClr val="1007C9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5743"/>
          <a:stretch/>
        </p:blipFill>
        <p:spPr>
          <a:xfrm>
            <a:off x="6292878" y="3356992"/>
            <a:ext cx="2851122" cy="340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4746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60F4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100" y="1060764"/>
            <a:ext cx="8568952" cy="3268960"/>
          </a:xfrm>
          <a:solidFill>
            <a:schemeClr val="bg1">
              <a:alpha val="33000"/>
            </a:schemeClr>
          </a:solidFill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ru-RU" sz="3600" b="1" dirty="0" smtClean="0">
                <a:solidFill>
                  <a:srgbClr val="1007C9"/>
                </a:solidFill>
                <a:latin typeface="Georgia" pitchFamily="18" charset="0"/>
              </a:rPr>
              <a:t>Здоровье</a:t>
            </a:r>
            <a:r>
              <a:rPr lang="ru-RU" sz="3600" dirty="0" smtClean="0">
                <a:solidFill>
                  <a:srgbClr val="1007C9"/>
                </a:solidFill>
                <a:latin typeface="Georgia" pitchFamily="18" charset="0"/>
              </a:rPr>
              <a:t> </a:t>
            </a:r>
            <a:r>
              <a:rPr lang="ru-RU" sz="3600" dirty="0">
                <a:solidFill>
                  <a:srgbClr val="1007C9"/>
                </a:solidFill>
                <a:latin typeface="Georgia" pitchFamily="18" charset="0"/>
              </a:rPr>
              <a:t>— это не отсутствие болезни как таковой или физических недостатков, а состояние полного физического, душевного и социального благополучия</a:t>
            </a:r>
          </a:p>
        </p:txBody>
      </p:sp>
      <p:pic>
        <p:nvPicPr>
          <p:cNvPr id="1026" name="Picture 2" descr="My Blog &quot; Uncategoriz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38" y="4386069"/>
            <a:ext cx="3960440" cy="2460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60033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60F4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872208"/>
          </a:xfrm>
          <a:solidFill>
            <a:schemeClr val="bg1"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007C9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1007C9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1007C9"/>
                </a:solidFill>
                <a:latin typeface="Georgia" pitchFamily="18" charset="0"/>
              </a:rPr>
              <a:t>Факторы </a:t>
            </a: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неблагоприятно </a:t>
            </a:r>
            <a:r>
              <a:rPr lang="ru-RU" b="1" dirty="0" smtClean="0">
                <a:solidFill>
                  <a:srgbClr val="1007C9"/>
                </a:solidFill>
                <a:latin typeface="Georgia" pitchFamily="18" charset="0"/>
              </a:rPr>
              <a:t>влияющие </a:t>
            </a:r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на наше здоровье:</a:t>
            </a:r>
            <a:br>
              <a:rPr lang="ru-RU" b="1" dirty="0">
                <a:solidFill>
                  <a:srgbClr val="1007C9"/>
                </a:solidFill>
                <a:latin typeface="Georgia" pitchFamily="18" charset="0"/>
              </a:rPr>
            </a:br>
            <a:endParaRPr lang="ru-RU" b="1" dirty="0">
              <a:solidFill>
                <a:srgbClr val="1007C9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08912" cy="4525963"/>
          </a:xfrm>
          <a:solidFill>
            <a:schemeClr val="bg1">
              <a:alpha val="41000"/>
            </a:schemeClr>
          </a:solidFill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1007C9"/>
                </a:solidFill>
                <a:latin typeface="Georgia" pitchFamily="18" charset="0"/>
              </a:rPr>
              <a:t>– эмоционально-психические нагрузки с резко пониженной физической активностью,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1007C9"/>
                </a:solidFill>
                <a:latin typeface="Georgia" pitchFamily="18" charset="0"/>
              </a:rPr>
              <a:t>– избыточное и несбалансированное питание,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1007C9"/>
                </a:solidFill>
                <a:latin typeface="Georgia" pitchFamily="18" charset="0"/>
              </a:rPr>
              <a:t>– непростая экологическая ситуация, сложившаяся во многих регионах нашей страны,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1007C9"/>
                </a:solidFill>
                <a:latin typeface="Georgia" pitchFamily="18" charset="0"/>
              </a:rPr>
              <a:t>– широкое распространение вредных привычек,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1007C9"/>
                </a:solidFill>
                <a:latin typeface="Georgia" pitchFamily="18" charset="0"/>
              </a:rPr>
              <a:t>– нерациональная организация </a:t>
            </a:r>
            <a:r>
              <a:rPr lang="ru-RU" sz="2800" i="1" dirty="0" smtClean="0">
                <a:solidFill>
                  <a:srgbClr val="1007C9"/>
                </a:solidFill>
                <a:latin typeface="Georgia" pitchFamily="18" charset="0"/>
              </a:rPr>
              <a:t>быта</a:t>
            </a:r>
            <a:r>
              <a:rPr lang="ru-RU" sz="2800" i="1" dirty="0">
                <a:solidFill>
                  <a:srgbClr val="1007C9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60715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60F4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007C9"/>
                </a:solidFill>
                <a:latin typeface="Georgia" pitchFamily="18" charset="0"/>
              </a:rPr>
              <a:t>ЗОЖ – это образ жизни человека направленный на сохранение и укрепление здоровья</a:t>
            </a:r>
            <a:endParaRPr lang="ru-RU" dirty="0">
              <a:solidFill>
                <a:srgbClr val="1007C9"/>
              </a:solidFill>
              <a:latin typeface="Georgia" pitchFamily="18" charset="0"/>
            </a:endParaRPr>
          </a:p>
        </p:txBody>
      </p:sp>
      <p:pic>
        <p:nvPicPr>
          <p:cNvPr id="2050" name="Picture 2" descr="ОБСУЖДЕНИЕ СЕРИИ 88 ч.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520280" cy="381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94489"/>
            <a:ext cx="4286250" cy="2657475"/>
          </a:xfrm>
          <a:prstGeom prst="rect">
            <a:avLst/>
          </a:prstGeom>
        </p:spPr>
      </p:pic>
      <p:pic>
        <p:nvPicPr>
          <p:cNvPr id="2052" name="Picture 4" descr="Анимированные - Смайлики - Анимация и открыт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4743"/>
            <a:ext cx="2479894" cy="2194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2148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3D - Вечер у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616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3805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285</Words>
  <Application>Microsoft Office PowerPoint</Application>
  <PresentationFormat>Экран (4:3)</PresentationFormat>
  <Paragraphs>47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Здоровый образ жизни</vt:lpstr>
      <vt:lpstr>Слайд 2</vt:lpstr>
      <vt:lpstr>Слайд 3</vt:lpstr>
      <vt:lpstr>Эпиграф к уроку: Гиппократ как-то сказал: «Ваше здоровье – самое ценное, что у вас есть. На всю жизнь вам дается только один организм.»  </vt:lpstr>
      <vt:lpstr>Слайд 5</vt:lpstr>
      <vt:lpstr> Факторы неблагоприятно влияющие на наше здоровье: </vt:lpstr>
      <vt:lpstr>ЗОЖ – это образ жизни человека направленный на сохранение и укрепление здоровья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Admin</cp:lastModifiedBy>
  <cp:revision>13</cp:revision>
  <dcterms:created xsi:type="dcterms:W3CDTF">2015-05-03T17:09:07Z</dcterms:created>
  <dcterms:modified xsi:type="dcterms:W3CDTF">2015-05-14T20:06:27Z</dcterms:modified>
</cp:coreProperties>
</file>