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62" r:id="rId2"/>
    <p:sldId id="256" r:id="rId3"/>
    <p:sldId id="258" r:id="rId4"/>
    <p:sldId id="259" r:id="rId5"/>
    <p:sldId id="260" r:id="rId6"/>
    <p:sldId id="257" r:id="rId7"/>
    <p:sldId id="261" r:id="rId8"/>
    <p:sldId id="264" r:id="rId9"/>
    <p:sldId id="265" r:id="rId10"/>
    <p:sldId id="266" r:id="rId11"/>
    <p:sldId id="283" r:id="rId12"/>
    <p:sldId id="284" r:id="rId13"/>
    <p:sldId id="285" r:id="rId14"/>
    <p:sldId id="281" r:id="rId15"/>
    <p:sldId id="282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63" r:id="rId27"/>
    <p:sldId id="277" r:id="rId28"/>
    <p:sldId id="278" r:id="rId29"/>
    <p:sldId id="279" r:id="rId30"/>
    <p:sldId id="280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FFFF"/>
    <a:srgbClr val="FFFF00"/>
    <a:srgbClr val="FF0066"/>
    <a:srgbClr val="6600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8D322-6042-471A-998F-BF677A71487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872893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7710D-DC24-45A4-825B-7947444D4A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09457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68035-8BBF-435E-9CF9-00E0800E534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01094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A28B9-F113-47AC-B516-178DA3B27F2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78699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06204-7ADA-4E1A-A0E7-C15D5D6EE3B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2254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830CC-31DE-4F90-83C6-B11A63AF591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32827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EAB4C-E6FE-422E-B115-B4CB164D52E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18060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EEFA7-95A0-4CBD-B622-4582210D4DD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80094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56FEC-E5AC-4A06-B104-B881899E5BF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27314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2090C-6FC6-4D6C-921A-4063ED5B1E8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91953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26A44-503D-416E-A20C-2BE78564A52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54265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2B3E53D4-3B12-4BF6-A40E-C8EF62B2C45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ransition spd="med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0" name="Picture 4" descr="5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вензель винтаж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36613"/>
            <a:ext cx="7489825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195513" y="2420938"/>
            <a:ext cx="467995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5400" i="1">
                <a:solidFill>
                  <a:schemeClr val="accent2"/>
                </a:solidFill>
                <a:latin typeface="Monotype Corsiva" pitchFamily="66" charset="0"/>
              </a:rPr>
              <a:t>Ханс Кристиан Андерсен</a:t>
            </a:r>
            <a:r>
              <a:rPr lang="ru-RU" sz="4400"/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8" name="Picture 4" descr="5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 descr="093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81075"/>
            <a:ext cx="4681537" cy="434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435600" y="1000125"/>
            <a:ext cx="2808288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>
                <a:solidFill>
                  <a:schemeClr val="accent2"/>
                </a:solidFill>
              </a:rPr>
              <a:t>В сказке «Ребячья болтовня» девочка из богатой, знатной семьи говорит, что из тех, у кого фамилия кончается на «-сен», ничего хорошего не выйдет…</a:t>
            </a:r>
          </a:p>
          <a:p>
            <a:pPr>
              <a:buFont typeface="Wingdings" pitchFamily="2" charset="2"/>
              <a:buChar char="v"/>
            </a:pPr>
            <a:r>
              <a:rPr lang="ru-RU">
                <a:solidFill>
                  <a:schemeClr val="accent2"/>
                </a:solidFill>
              </a:rPr>
              <a:t>Такое окончание фамилии в Дании – признак происхождения из простых, бедных и незнатных людей.</a:t>
            </a:r>
          </a:p>
          <a:p>
            <a:pPr>
              <a:buFont typeface="Wingdings" pitchFamily="2" charset="2"/>
              <a:buChar char="v"/>
            </a:pPr>
            <a:r>
              <a:rPr lang="ru-RU">
                <a:solidFill>
                  <a:schemeClr val="accent2"/>
                </a:solidFill>
              </a:rPr>
              <a:t>Фамилия Андер</a:t>
            </a:r>
            <a:r>
              <a:rPr lang="ru-RU" u="sng">
                <a:solidFill>
                  <a:schemeClr val="accent2"/>
                </a:solidFill>
              </a:rPr>
              <a:t>сен </a:t>
            </a:r>
            <a:r>
              <a:rPr lang="ru-RU">
                <a:solidFill>
                  <a:schemeClr val="accent2"/>
                </a:solidFill>
              </a:rPr>
              <a:t>оканчивается так же…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5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44000" cy="689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3" name="AutoShape 5" descr="Почтовая бумага"/>
          <p:cNvSpPr>
            <a:spLocks noChangeArrowheads="1"/>
          </p:cNvSpPr>
          <p:nvPr/>
        </p:nvSpPr>
        <p:spPr bwMode="auto">
          <a:xfrm>
            <a:off x="971550" y="1341438"/>
            <a:ext cx="6913563" cy="4103687"/>
          </a:xfrm>
          <a:prstGeom prst="horizontalScroll">
            <a:avLst>
              <a:gd name="adj" fmla="val 125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19050">
            <a:solidFill>
              <a:srgbClr val="6600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accent2"/>
                </a:solidFill>
                <a:latin typeface="Monotype Corsiva" pitchFamily="66" charset="0"/>
              </a:rPr>
              <a:t>Интересные факты из жизни</a:t>
            </a:r>
          </a:p>
          <a:p>
            <a:pPr algn="ctr"/>
            <a:r>
              <a:rPr lang="ru-RU" sz="4400" b="1">
                <a:solidFill>
                  <a:schemeClr val="accent2"/>
                </a:solidFill>
                <a:latin typeface="Monotype Corsiva" pitchFamily="66" charset="0"/>
              </a:rPr>
              <a:t>Ханса Кристиана Андерсена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5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7" name="AutoShape 5" descr="Почтовая бумага"/>
          <p:cNvSpPr>
            <a:spLocks noChangeArrowheads="1"/>
          </p:cNvSpPr>
          <p:nvPr/>
        </p:nvSpPr>
        <p:spPr bwMode="auto">
          <a:xfrm>
            <a:off x="971550" y="1341438"/>
            <a:ext cx="7272338" cy="4103687"/>
          </a:xfrm>
          <a:prstGeom prst="horizontalScroll">
            <a:avLst>
              <a:gd name="adj" fmla="val 125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19050">
            <a:solidFill>
              <a:srgbClr val="6600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accent2"/>
                </a:solidFill>
                <a:latin typeface="Monotype Corsiva" pitchFamily="66" charset="0"/>
              </a:rPr>
              <a:t>У Андерсена был автограф</a:t>
            </a:r>
          </a:p>
          <a:p>
            <a:pPr algn="ctr"/>
            <a:r>
              <a:rPr lang="ru-RU" sz="4400" b="1">
                <a:solidFill>
                  <a:schemeClr val="accent2"/>
                </a:solidFill>
                <a:latin typeface="Monotype Corsiva" pitchFamily="66" charset="0"/>
              </a:rPr>
              <a:t>(листок с рукописной записью)</a:t>
            </a:r>
          </a:p>
          <a:p>
            <a:pPr algn="ctr"/>
            <a:r>
              <a:rPr lang="ru-RU" sz="4400" b="1">
                <a:solidFill>
                  <a:schemeClr val="accent2"/>
                </a:solidFill>
                <a:latin typeface="Monotype Corsiva" pitchFamily="66" charset="0"/>
              </a:rPr>
              <a:t>А.С.Пушкина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5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AutoShape 3" descr="Почтовая бумага"/>
          <p:cNvSpPr>
            <a:spLocks noChangeArrowheads="1"/>
          </p:cNvSpPr>
          <p:nvPr/>
        </p:nvSpPr>
        <p:spPr bwMode="auto">
          <a:xfrm>
            <a:off x="971550" y="1341438"/>
            <a:ext cx="7272338" cy="4535487"/>
          </a:xfrm>
          <a:prstGeom prst="horizontalScroll">
            <a:avLst>
              <a:gd name="adj" fmla="val 125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19050">
            <a:solidFill>
              <a:srgbClr val="6600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accent2"/>
                </a:solidFill>
                <a:latin typeface="Monotype Corsiva" pitchFamily="66" charset="0"/>
              </a:rPr>
              <a:t>До конца жизни великий </a:t>
            </a:r>
          </a:p>
          <a:p>
            <a:pPr algn="ctr"/>
            <a:r>
              <a:rPr lang="ru-RU" sz="4400" b="1">
                <a:solidFill>
                  <a:schemeClr val="accent2"/>
                </a:solidFill>
                <a:latin typeface="Monotype Corsiva" pitchFamily="66" charset="0"/>
              </a:rPr>
              <a:t>писатель-сказочник</a:t>
            </a:r>
          </a:p>
          <a:p>
            <a:pPr algn="ctr"/>
            <a:r>
              <a:rPr lang="ru-RU" sz="4400" b="1">
                <a:solidFill>
                  <a:schemeClr val="accent2"/>
                </a:solidFill>
                <a:latin typeface="Monotype Corsiva" pitchFamily="66" charset="0"/>
              </a:rPr>
              <a:t>так и не научился писать</a:t>
            </a:r>
          </a:p>
          <a:p>
            <a:pPr algn="ctr"/>
            <a:r>
              <a:rPr lang="ru-RU" sz="4400" b="1">
                <a:solidFill>
                  <a:schemeClr val="accent2"/>
                </a:solidFill>
                <a:latin typeface="Monotype Corsiva" pitchFamily="66" charset="0"/>
              </a:rPr>
              <a:t>грамотно, и делал множество</a:t>
            </a:r>
          </a:p>
          <a:p>
            <a:pPr algn="ctr"/>
            <a:r>
              <a:rPr lang="ru-RU" sz="4400" b="1">
                <a:solidFill>
                  <a:schemeClr val="accent2"/>
                </a:solidFill>
                <a:latin typeface="Monotype Corsiva" pitchFamily="66" charset="0"/>
              </a:rPr>
              <a:t>ошибок!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5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5" name="AutoShape 5" descr="Почтовая бумага"/>
          <p:cNvSpPr>
            <a:spLocks noChangeArrowheads="1"/>
          </p:cNvSpPr>
          <p:nvPr/>
        </p:nvSpPr>
        <p:spPr bwMode="auto">
          <a:xfrm>
            <a:off x="755650" y="908050"/>
            <a:ext cx="7704138" cy="5113338"/>
          </a:xfrm>
          <a:prstGeom prst="horizontalScroll">
            <a:avLst>
              <a:gd name="adj" fmla="val 125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28575">
            <a:solidFill>
              <a:srgbClr val="6600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>
                <a:solidFill>
                  <a:schemeClr val="accent2"/>
                </a:solidFill>
                <a:latin typeface="Monotype Corsiva" pitchFamily="66" charset="0"/>
              </a:rPr>
              <a:t>Андерсен очень сердился, когда его называли </a:t>
            </a:r>
          </a:p>
          <a:p>
            <a:pPr algn="ctr"/>
            <a:r>
              <a:rPr lang="ru-RU" sz="2800">
                <a:solidFill>
                  <a:schemeClr val="accent2"/>
                </a:solidFill>
                <a:latin typeface="Monotype Corsiva" pitchFamily="66" charset="0"/>
              </a:rPr>
              <a:t>детским сказочником.</a:t>
            </a:r>
          </a:p>
          <a:p>
            <a:pPr algn="ctr"/>
            <a:r>
              <a:rPr lang="ru-RU" sz="2800">
                <a:solidFill>
                  <a:schemeClr val="accent2"/>
                </a:solidFill>
                <a:latin typeface="Monotype Corsiva" pitchFamily="66" charset="0"/>
              </a:rPr>
              <a:t>Он постоянно говорил, что пишет не только </a:t>
            </a:r>
          </a:p>
          <a:p>
            <a:pPr algn="ctr"/>
            <a:r>
              <a:rPr lang="ru-RU" sz="2800">
                <a:solidFill>
                  <a:schemeClr val="accent2"/>
                </a:solidFill>
                <a:latin typeface="Monotype Corsiva" pitchFamily="66" charset="0"/>
              </a:rPr>
              <a:t>для детей, но и для взрослых.</a:t>
            </a:r>
          </a:p>
          <a:p>
            <a:pPr algn="ctr"/>
            <a:r>
              <a:rPr lang="ru-RU" sz="2800">
                <a:solidFill>
                  <a:schemeClr val="accent2"/>
                </a:solidFill>
                <a:latin typeface="Monotype Corsiva" pitchFamily="66" charset="0"/>
              </a:rPr>
              <a:t>По этой причине он распорядился,</a:t>
            </a:r>
          </a:p>
          <a:p>
            <a:pPr algn="ctr"/>
            <a:r>
              <a:rPr lang="ru-RU" sz="2800">
                <a:solidFill>
                  <a:schemeClr val="accent2"/>
                </a:solidFill>
                <a:latin typeface="Monotype Corsiva" pitchFamily="66" charset="0"/>
              </a:rPr>
              <a:t>чтобы на его памятнике (где, по первоначальному</a:t>
            </a:r>
          </a:p>
          <a:p>
            <a:pPr algn="ctr"/>
            <a:r>
              <a:rPr lang="ru-RU" sz="2800">
                <a:solidFill>
                  <a:schemeClr val="accent2"/>
                </a:solidFill>
                <a:latin typeface="Monotype Corsiva" pitchFamily="66" charset="0"/>
              </a:rPr>
              <a:t> замыслу, писателя должны были окружать дети),</a:t>
            </a:r>
          </a:p>
          <a:p>
            <a:pPr algn="ctr"/>
            <a:r>
              <a:rPr lang="ru-RU" sz="2800">
                <a:solidFill>
                  <a:schemeClr val="accent2"/>
                </a:solidFill>
                <a:latin typeface="Monotype Corsiva" pitchFamily="66" charset="0"/>
              </a:rPr>
              <a:t>не было ни одного ребёнка!</a:t>
            </a:r>
          </a:p>
          <a:p>
            <a:pPr algn="ctr"/>
            <a:endParaRPr lang="ru-RU" sz="2800">
              <a:solidFill>
                <a:schemeClr val="accent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5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3">
            <a:lum bright="6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836613"/>
            <a:ext cx="3511550" cy="513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4551363" y="1144588"/>
            <a:ext cx="3405187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accent2"/>
                </a:solidFill>
                <a:latin typeface="Monotype Corsiva" pitchFamily="66" charset="0"/>
              </a:rPr>
              <a:t>Желание сказочника было исполнено. Это памятник Андерсену в Копенгагене.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2" name="Picture 4" descr="5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AutoShape 5" descr="Почтовая бумага"/>
          <p:cNvSpPr>
            <a:spLocks noChangeArrowheads="1"/>
          </p:cNvSpPr>
          <p:nvPr/>
        </p:nvSpPr>
        <p:spPr bwMode="auto">
          <a:xfrm>
            <a:off x="900113" y="908050"/>
            <a:ext cx="7272337" cy="5040313"/>
          </a:xfrm>
          <a:prstGeom prst="horizontalScroll">
            <a:avLst>
              <a:gd name="adj" fmla="val 125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19050">
            <a:solidFill>
              <a:srgbClr val="6600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>
                <a:solidFill>
                  <a:schemeClr val="accent2"/>
                </a:solidFill>
              </a:rPr>
              <a:t>А теперь проверим, </a:t>
            </a:r>
          </a:p>
          <a:p>
            <a:pPr algn="ctr"/>
            <a:r>
              <a:rPr lang="ru-RU" sz="4000">
                <a:solidFill>
                  <a:schemeClr val="accent2"/>
                </a:solidFill>
              </a:rPr>
              <a:t>хорошо ли вы знаете</a:t>
            </a:r>
          </a:p>
          <a:p>
            <a:pPr algn="ctr"/>
            <a:r>
              <a:rPr lang="ru-RU" sz="4000">
                <a:solidFill>
                  <a:schemeClr val="accent2"/>
                </a:solidFill>
              </a:rPr>
              <a:t> сказки Андерсена!</a:t>
            </a:r>
          </a:p>
          <a:p>
            <a:pPr algn="ctr"/>
            <a:r>
              <a:rPr lang="ru-RU" sz="4000">
                <a:solidFill>
                  <a:schemeClr val="accent2"/>
                </a:solidFill>
              </a:rPr>
              <a:t>Узнайте сказку </a:t>
            </a:r>
          </a:p>
          <a:p>
            <a:pPr algn="ctr"/>
            <a:r>
              <a:rPr lang="ru-RU" sz="4000">
                <a:solidFill>
                  <a:schemeClr val="accent2"/>
                </a:solidFill>
              </a:rPr>
              <a:t>по иллюстрации.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6" name="Picture 4" descr="5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5" descr="Ander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052513"/>
            <a:ext cx="358457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AutoShape 6" descr="Почтовая бумага"/>
          <p:cNvSpPr>
            <a:spLocks noChangeArrowheads="1"/>
          </p:cNvSpPr>
          <p:nvPr/>
        </p:nvSpPr>
        <p:spPr bwMode="auto">
          <a:xfrm>
            <a:off x="4643438" y="1700213"/>
            <a:ext cx="3529012" cy="1871662"/>
          </a:xfrm>
          <a:prstGeom prst="horizontalScroll">
            <a:avLst>
              <a:gd name="adj" fmla="val 1250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19050">
            <a:solidFill>
              <a:srgbClr val="6600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800">
                <a:solidFill>
                  <a:schemeClr val="accent2"/>
                </a:solidFill>
                <a:latin typeface="Monotype Corsiva" pitchFamily="66" charset="0"/>
              </a:rPr>
              <a:t>Дюймовочка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700" name="Picture 4" descr="5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AutoShape 5" descr="Почтовая бумага"/>
          <p:cNvSpPr>
            <a:spLocks noChangeArrowheads="1"/>
          </p:cNvSpPr>
          <p:nvPr/>
        </p:nvSpPr>
        <p:spPr bwMode="auto">
          <a:xfrm>
            <a:off x="4643438" y="1700213"/>
            <a:ext cx="3529012" cy="1871662"/>
          </a:xfrm>
          <a:prstGeom prst="horizontalScroll">
            <a:avLst>
              <a:gd name="adj" fmla="val 125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19050">
            <a:solidFill>
              <a:srgbClr val="6600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800">
                <a:solidFill>
                  <a:schemeClr val="accent2"/>
                </a:solidFill>
                <a:latin typeface="Monotype Corsiva" pitchFamily="66" charset="0"/>
              </a:rPr>
              <a:t>Снежная </a:t>
            </a:r>
          </a:p>
          <a:p>
            <a:pPr algn="ctr"/>
            <a:r>
              <a:rPr lang="ru-RU" sz="4800">
                <a:solidFill>
                  <a:schemeClr val="accent2"/>
                </a:solidFill>
                <a:latin typeface="Monotype Corsiva" pitchFamily="66" charset="0"/>
              </a:rPr>
              <a:t>королева</a:t>
            </a:r>
          </a:p>
        </p:txBody>
      </p:sp>
      <p:pic>
        <p:nvPicPr>
          <p:cNvPr id="29702" name="Picture 6" descr="29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92150"/>
            <a:ext cx="3940175" cy="547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</p:bldLst>
  </p:timing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23" name="Rectangle 3"/>
          <p:cNvSpPr>
            <a:spLocks noChangeArrowheads="1" noGrp="1"/>
          </p:cNvSpPr>
          <p:nvPr>
            <p:ph idx="1"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descr="5080" id="30724" name="Picture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42067_original" id="30726" name="Picture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"/>
          <a:stretch>
            <a:fillRect/>
          </a:stretch>
        </p:blipFill>
        <p:spPr bwMode="auto">
          <a:xfrm>
            <a:off x="900113" y="981075"/>
            <a:ext cx="4032250" cy="482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descr="Почтовая бумага" id="30725" name="AutoShape 5"/>
          <p:cNvSpPr>
            <a:spLocks noChangeArrowheads="1"/>
          </p:cNvSpPr>
          <p:nvPr/>
        </p:nvSpPr>
        <p:spPr bwMode="auto">
          <a:xfrm>
            <a:off x="4643438" y="1700213"/>
            <a:ext cx="3529012" cy="1871662"/>
          </a:xfrm>
          <a:prstGeom prst="horizontalScroll">
            <a:avLst>
              <a:gd fmla="val 12500" name="adj"/>
            </a:avLst>
          </a:prstGeom>
          <a:blipFill dpi="0" rotWithShape="1">
            <a:blip r:embed="rId4"/>
            <a:srcRect/>
            <a:tile algn="tl" flip="none" sx="100000" sy="100000" tx="0" ty="0"/>
          </a:blipFill>
          <a:ln w="19050">
            <a:solidFill>
              <a:srgbClr val="6600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pPr algn="ctr"/>
            <a:r>
              <a:rPr lang="ru-RU" sz="4400">
                <a:solidFill>
                  <a:schemeClr val="accent2"/>
                </a:solidFill>
                <a:latin charset="0" pitchFamily="66" typeface="Monotype Corsiva"/>
              </a:rPr>
              <a:t>Пастушка и</a:t>
            </a:r>
          </a:p>
          <a:p>
            <a:pPr algn="ctr"/>
            <a:r>
              <a:rPr lang="ru-RU" sz="4400">
                <a:solidFill>
                  <a:schemeClr val="accent2"/>
                </a:solidFill>
                <a:latin charset="0" pitchFamily="66" typeface="Monotype Corsiva"/>
              </a:rPr>
              <a:t>трубочист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9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3072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5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AutoShape 5" descr="Почтовая бумага"/>
          <p:cNvSpPr>
            <a:spLocks noChangeArrowheads="1"/>
          </p:cNvSpPr>
          <p:nvPr/>
        </p:nvSpPr>
        <p:spPr bwMode="auto">
          <a:xfrm>
            <a:off x="971550" y="765175"/>
            <a:ext cx="7200900" cy="5184775"/>
          </a:xfrm>
          <a:prstGeom prst="horizontalScroll">
            <a:avLst>
              <a:gd name="adj" fmla="val 125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28575">
            <a:solidFill>
              <a:srgbClr val="6600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solidFill>
                  <a:schemeClr val="accent2"/>
                </a:solidFill>
                <a:latin typeface="Monotype Corsiva" pitchFamily="66" charset="0"/>
              </a:rPr>
              <a:t>Всемирно известный сказочник </a:t>
            </a:r>
          </a:p>
          <a:p>
            <a:pPr algn="ctr"/>
            <a:r>
              <a:rPr lang="ru-RU" sz="3600" b="1">
                <a:solidFill>
                  <a:schemeClr val="accent2"/>
                </a:solidFill>
                <a:latin typeface="Monotype Corsiva" pitchFamily="66" charset="0"/>
              </a:rPr>
              <a:t>Ханс Кристиан Андерсен </a:t>
            </a:r>
          </a:p>
          <a:p>
            <a:pPr algn="ctr"/>
            <a:r>
              <a:rPr lang="ru-RU" sz="3600" b="1">
                <a:solidFill>
                  <a:schemeClr val="accent2"/>
                </a:solidFill>
                <a:latin typeface="Monotype Corsiva" pitchFamily="66" charset="0"/>
              </a:rPr>
              <a:t>жил и творил в Дании в </a:t>
            </a:r>
            <a:r>
              <a:rPr lang="en-US" sz="3600" b="1">
                <a:solidFill>
                  <a:schemeClr val="accent2"/>
                </a:solidFill>
                <a:latin typeface="Monotype Corsiva" pitchFamily="66" charset="0"/>
              </a:rPr>
              <a:t>XIX </a:t>
            </a:r>
            <a:r>
              <a:rPr lang="ru-RU" sz="3600" b="1">
                <a:solidFill>
                  <a:schemeClr val="accent2"/>
                </a:solidFill>
                <a:latin typeface="Monotype Corsiva" pitchFamily="66" charset="0"/>
              </a:rPr>
              <a:t>веке. </a:t>
            </a:r>
          </a:p>
          <a:p>
            <a:pPr algn="ctr"/>
            <a:r>
              <a:rPr lang="ru-RU" sz="3600" b="1">
                <a:solidFill>
                  <a:schemeClr val="accent2"/>
                </a:solidFill>
                <a:latin typeface="Monotype Corsiva" pitchFamily="66" charset="0"/>
              </a:rPr>
              <a:t>Даты жизни писателя:</a:t>
            </a:r>
          </a:p>
          <a:p>
            <a:pPr algn="ctr"/>
            <a:r>
              <a:rPr lang="ru-RU" sz="3600" b="1">
                <a:solidFill>
                  <a:schemeClr val="accent2"/>
                </a:solidFill>
                <a:latin typeface="Monotype Corsiva" pitchFamily="66" charset="0"/>
              </a:rPr>
              <a:t>1805-1875 годы.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8" name="Picture 4" descr="5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23483_orig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81075"/>
            <a:ext cx="4895850" cy="412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AutoShape 5" descr="Почтовая бумага"/>
          <p:cNvSpPr>
            <a:spLocks noChangeArrowheads="1"/>
          </p:cNvSpPr>
          <p:nvPr/>
        </p:nvSpPr>
        <p:spPr bwMode="auto">
          <a:xfrm>
            <a:off x="4716463" y="4076700"/>
            <a:ext cx="3529012" cy="1871663"/>
          </a:xfrm>
          <a:prstGeom prst="horizontalScroll">
            <a:avLst>
              <a:gd name="adj" fmla="val 1250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19050">
            <a:solidFill>
              <a:srgbClr val="6600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6000">
                <a:solidFill>
                  <a:schemeClr val="accent2"/>
                </a:solidFill>
                <a:latin typeface="Monotype Corsiva" pitchFamily="66" charset="0"/>
              </a:rPr>
              <a:t>Свинопас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2" name="Picture 4" descr="5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56360121_solovey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81075"/>
            <a:ext cx="4206875" cy="426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AutoShape 5" descr="Почтовая бумага"/>
          <p:cNvSpPr>
            <a:spLocks noChangeArrowheads="1"/>
          </p:cNvSpPr>
          <p:nvPr/>
        </p:nvSpPr>
        <p:spPr bwMode="auto">
          <a:xfrm>
            <a:off x="4716463" y="4076700"/>
            <a:ext cx="3529012" cy="1871663"/>
          </a:xfrm>
          <a:prstGeom prst="horizontalScroll">
            <a:avLst>
              <a:gd name="adj" fmla="val 1250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19050">
            <a:solidFill>
              <a:srgbClr val="6600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7200">
                <a:solidFill>
                  <a:schemeClr val="accent2"/>
                </a:solidFill>
                <a:latin typeface="Monotype Corsiva" pitchFamily="66" charset="0"/>
              </a:rPr>
              <a:t>Соловей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6" name="Picture 4" descr="5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AutoShape 5" descr="Почтовая бумага"/>
          <p:cNvSpPr>
            <a:spLocks noChangeArrowheads="1"/>
          </p:cNvSpPr>
          <p:nvPr/>
        </p:nvSpPr>
        <p:spPr bwMode="auto">
          <a:xfrm>
            <a:off x="4356100" y="1700213"/>
            <a:ext cx="3816350" cy="1871662"/>
          </a:xfrm>
          <a:prstGeom prst="horizontalScroll">
            <a:avLst>
              <a:gd name="adj" fmla="val 125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19050">
            <a:solidFill>
              <a:srgbClr val="6600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5400">
                <a:solidFill>
                  <a:schemeClr val="accent2"/>
                </a:solidFill>
                <a:latin typeface="Monotype Corsiva" pitchFamily="66" charset="0"/>
              </a:rPr>
              <a:t>Дикие лебеди</a:t>
            </a:r>
          </a:p>
        </p:txBody>
      </p:sp>
      <p:pic>
        <p:nvPicPr>
          <p:cNvPr id="33798" name="Picture 6" descr="3690377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65175"/>
            <a:ext cx="3565525" cy="53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20" name="Picture 4" descr="5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AutoShape 5" descr="Почтовая бумага"/>
          <p:cNvSpPr>
            <a:spLocks noChangeArrowheads="1"/>
          </p:cNvSpPr>
          <p:nvPr/>
        </p:nvSpPr>
        <p:spPr bwMode="auto">
          <a:xfrm>
            <a:off x="4284663" y="1700213"/>
            <a:ext cx="3887787" cy="1871662"/>
          </a:xfrm>
          <a:prstGeom prst="horizontalScroll">
            <a:avLst>
              <a:gd name="adj" fmla="val 125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19050">
            <a:solidFill>
              <a:srgbClr val="6600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>
                <a:solidFill>
                  <a:schemeClr val="accent2"/>
                </a:solidFill>
                <a:latin typeface="Monotype Corsiva" pitchFamily="66" charset="0"/>
              </a:rPr>
              <a:t>Стойкий оловянный</a:t>
            </a:r>
          </a:p>
          <a:p>
            <a:pPr algn="ctr"/>
            <a:r>
              <a:rPr lang="ru-RU" sz="3600">
                <a:solidFill>
                  <a:schemeClr val="accent2"/>
                </a:solidFill>
                <a:latin typeface="Monotype Corsiva" pitchFamily="66" charset="0"/>
              </a:rPr>
              <a:t>солдатик</a:t>
            </a:r>
          </a:p>
        </p:txBody>
      </p:sp>
      <p:pic>
        <p:nvPicPr>
          <p:cNvPr id="34822" name="Picture 6" descr="1243448217_spirin_anderse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836613"/>
            <a:ext cx="3482975" cy="523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4" name="Picture 4" descr="5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1234714036_plate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65175"/>
            <a:ext cx="4098925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AutoShape 5" descr="Почтовая бумага"/>
          <p:cNvSpPr>
            <a:spLocks noChangeArrowheads="1"/>
          </p:cNvSpPr>
          <p:nvPr/>
        </p:nvSpPr>
        <p:spPr bwMode="auto">
          <a:xfrm>
            <a:off x="4211638" y="4076700"/>
            <a:ext cx="3960812" cy="1871663"/>
          </a:xfrm>
          <a:prstGeom prst="horizontalScroll">
            <a:avLst>
              <a:gd name="adj" fmla="val 1250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19050">
            <a:solidFill>
              <a:srgbClr val="6600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3600">
              <a:solidFill>
                <a:schemeClr val="accent2"/>
              </a:solidFill>
              <a:latin typeface="Monotype Corsiva" pitchFamily="66" charset="0"/>
            </a:endParaRP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4716463" y="4365625"/>
            <a:ext cx="28543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4000">
                <a:solidFill>
                  <a:schemeClr val="accent2"/>
                </a:solidFill>
                <a:latin typeface="Monotype Corsiva" pitchFamily="66" charset="0"/>
              </a:rPr>
              <a:t>Принцесса на </a:t>
            </a:r>
          </a:p>
          <a:p>
            <a:pPr algn="ctr"/>
            <a:r>
              <a:rPr lang="ru-RU" sz="4000">
                <a:solidFill>
                  <a:schemeClr val="accent2"/>
                </a:solidFill>
                <a:latin typeface="Monotype Corsiva" pitchFamily="66" charset="0"/>
              </a:rPr>
              <a:t>горошине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1" animBg="1"/>
      <p:bldP spid="3585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8" name="Picture 4" descr="5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1" name="Picture 7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65175"/>
            <a:ext cx="415290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9" name="AutoShape 5" descr="Почтовая бумага"/>
          <p:cNvSpPr>
            <a:spLocks noChangeArrowheads="1"/>
          </p:cNvSpPr>
          <p:nvPr/>
        </p:nvSpPr>
        <p:spPr bwMode="auto">
          <a:xfrm>
            <a:off x="4284663" y="908050"/>
            <a:ext cx="3887787" cy="1871663"/>
          </a:xfrm>
          <a:prstGeom prst="horizontalScroll">
            <a:avLst>
              <a:gd name="adj" fmla="val 1250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19050">
            <a:solidFill>
              <a:srgbClr val="6600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7200">
                <a:solidFill>
                  <a:schemeClr val="accent2"/>
                </a:solidFill>
                <a:latin typeface="Monotype Corsiva" pitchFamily="66" charset="0"/>
              </a:rPr>
              <a:t>Огниво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1" animBg="1"/>
    </p:bldLst>
  </p:timing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9"/>
          <p:cNvSpPr>
            <a:spLocks noChangeArrowheads="1"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descr="5080" id="20484" name="Picture 4"/>
          <p:cNvPicPr>
            <a:picLocks noChangeArrowheads="1" noChangeAspect="1"/>
          </p:cNvPicPr>
          <p:nvPr>
            <p:ph idx="1" sz="half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descr="ecc25ed901fc0c0446ee49ca7e8c1ecc" id="20488" name="Picture 8"/>
          <p:cNvPicPr>
            <a:picLocks noChangeArrowheads="1" noChangeAspect="1"/>
          </p:cNvPicPr>
          <p:nvPr>
            <p:ph idx="2" sz="half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88" y="908050"/>
            <a:ext cx="4224337" cy="4968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descr="Почтовая бумага" id="20487" name="AutoShape 7"/>
          <p:cNvSpPr>
            <a:spLocks noChangeArrowheads="1"/>
          </p:cNvSpPr>
          <p:nvPr/>
        </p:nvSpPr>
        <p:spPr bwMode="auto">
          <a:xfrm>
            <a:off x="4284663" y="908050"/>
            <a:ext cx="3887787" cy="1871663"/>
          </a:xfrm>
          <a:prstGeom prst="horizontalScroll">
            <a:avLst>
              <a:gd fmla="val 12500" name="adj"/>
            </a:avLst>
          </a:prstGeom>
          <a:blipFill dpi="0" rotWithShape="1">
            <a:blip r:embed="rId4"/>
            <a:srcRect/>
            <a:tile algn="tl" flip="none" sx="100000" sy="100000" tx="0" ty="0"/>
          </a:blipFill>
          <a:ln w="19050">
            <a:solidFill>
              <a:srgbClr val="6600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pPr algn="ctr"/>
            <a:r>
              <a:rPr lang="ru-RU" sz="7200">
                <a:solidFill>
                  <a:schemeClr val="accent2"/>
                </a:solidFill>
                <a:latin charset="0" pitchFamily="66" typeface="Monotype Corsiva"/>
              </a:rPr>
              <a:t>Русалочка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9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20487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5" name="Picture 3" descr="5080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6" name="AutoShape 4" descr="Почтовая бумага"/>
          <p:cNvSpPr>
            <a:spLocks noChangeArrowheads="1"/>
          </p:cNvSpPr>
          <p:nvPr/>
        </p:nvSpPr>
        <p:spPr bwMode="auto">
          <a:xfrm>
            <a:off x="4284663" y="908050"/>
            <a:ext cx="3887787" cy="1871663"/>
          </a:xfrm>
          <a:prstGeom prst="horizontalScroll">
            <a:avLst>
              <a:gd name="adj" fmla="val 125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19050">
            <a:solidFill>
              <a:srgbClr val="6600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800">
                <a:solidFill>
                  <a:schemeClr val="accent2"/>
                </a:solidFill>
                <a:latin typeface="Monotype Corsiva" pitchFamily="66" charset="0"/>
              </a:rPr>
              <a:t>Новое платье</a:t>
            </a:r>
          </a:p>
          <a:p>
            <a:pPr algn="ctr"/>
            <a:r>
              <a:rPr lang="ru-RU" sz="4800">
                <a:solidFill>
                  <a:schemeClr val="accent2"/>
                </a:solidFill>
                <a:latin typeface="Monotype Corsiva" pitchFamily="66" charset="0"/>
              </a:rPr>
              <a:t>короля</a:t>
            </a:r>
          </a:p>
        </p:txBody>
      </p:sp>
      <p:pic>
        <p:nvPicPr>
          <p:cNvPr id="38917" name="Picture 5" descr="3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765175"/>
            <a:ext cx="3487737" cy="5256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</p:bldLst>
  </p:timing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ChangeArrowheads="1"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descr="5080" id="39939" name="Picture 3"/>
          <p:cNvPicPr>
            <a:picLocks noChangeArrowheads="1" noChangeAspect="1"/>
          </p:cNvPicPr>
          <p:nvPr>
            <p:ph idx="1" sz="half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descr="d56e85c5d8e0" id="39940" name="Picture 4"/>
          <p:cNvPicPr>
            <a:picLocks noChangeArrowheads="1" noChangeAspect="1"/>
          </p:cNvPicPr>
          <p:nvPr>
            <p:ph idx="2" sz="half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836613"/>
            <a:ext cx="4106863" cy="5184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descr="Почтовая бумага" id="39943" name="AutoShape 7"/>
          <p:cNvSpPr>
            <a:spLocks noChangeArrowheads="1"/>
          </p:cNvSpPr>
          <p:nvPr/>
        </p:nvSpPr>
        <p:spPr bwMode="auto">
          <a:xfrm>
            <a:off x="4284663" y="908050"/>
            <a:ext cx="3887787" cy="1871663"/>
          </a:xfrm>
          <a:prstGeom prst="horizontalScroll">
            <a:avLst>
              <a:gd fmla="val 12500" name="adj"/>
            </a:avLst>
          </a:prstGeom>
          <a:blipFill dpi="0" rotWithShape="1">
            <a:blip r:embed="rId4"/>
            <a:srcRect/>
            <a:tile algn="tl" flip="none" sx="100000" sy="100000" tx="0" ty="0"/>
          </a:blipFill>
          <a:ln w="19050">
            <a:solidFill>
              <a:srgbClr val="6600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pPr algn="ctr"/>
            <a:r>
              <a:rPr lang="ru-RU" sz="5400">
                <a:solidFill>
                  <a:schemeClr val="accent2"/>
                </a:solidFill>
                <a:latin charset="0" pitchFamily="66" typeface="Monotype Corsiva"/>
              </a:rPr>
              <a:t>Оле-Лукойе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9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39943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6" name="Picture 4" descr="5080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9" name="AutoShape 7"/>
          <p:cNvSpPr>
            <a:spLocks noChangeArrowheads="1"/>
          </p:cNvSpPr>
          <p:nvPr/>
        </p:nvSpPr>
        <p:spPr bwMode="auto">
          <a:xfrm>
            <a:off x="1042988" y="1341438"/>
            <a:ext cx="7273925" cy="4175125"/>
          </a:xfrm>
          <a:prstGeom prst="ribbon2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rgbClr val="96AB94"/>
              </a:gs>
              <a:gs pos="8500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500">
                <a:srgbClr val="D4DEFF"/>
              </a:gs>
              <a:gs pos="100000">
                <a:srgbClr val="96AB94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800000"/>
                </a:solidFill>
              </a:rPr>
              <a:t>А вот вопрос для </a:t>
            </a:r>
          </a:p>
          <a:p>
            <a:pPr algn="ctr"/>
            <a:r>
              <a:rPr lang="ru-RU" sz="2400" b="1">
                <a:solidFill>
                  <a:srgbClr val="800000"/>
                </a:solidFill>
              </a:rPr>
              <a:t>знатоков:</a:t>
            </a:r>
          </a:p>
          <a:p>
            <a:pPr algn="ctr"/>
            <a:r>
              <a:rPr lang="ru-RU" sz="2400" b="1">
                <a:solidFill>
                  <a:srgbClr val="800000"/>
                </a:solidFill>
              </a:rPr>
              <a:t>кому из героев сказок</a:t>
            </a:r>
          </a:p>
          <a:p>
            <a:pPr algn="ctr"/>
            <a:r>
              <a:rPr lang="ru-RU" sz="2400" b="1">
                <a:solidFill>
                  <a:srgbClr val="800000"/>
                </a:solidFill>
              </a:rPr>
              <a:t>Андерсена</a:t>
            </a:r>
          </a:p>
          <a:p>
            <a:pPr algn="ctr"/>
            <a:r>
              <a:rPr lang="ru-RU" sz="2400" b="1">
                <a:solidFill>
                  <a:srgbClr val="800000"/>
                </a:solidFill>
              </a:rPr>
              <a:t>в Дании </a:t>
            </a:r>
          </a:p>
          <a:p>
            <a:pPr algn="ctr"/>
            <a:r>
              <a:rPr lang="ru-RU" sz="2400" b="1">
                <a:solidFill>
                  <a:srgbClr val="800000"/>
                </a:solidFill>
              </a:rPr>
              <a:t>установлен </a:t>
            </a:r>
          </a:p>
          <a:p>
            <a:pPr algn="ctr"/>
            <a:r>
              <a:rPr lang="ru-RU" sz="2400" b="1">
                <a:solidFill>
                  <a:srgbClr val="800000"/>
                </a:solidFill>
              </a:rPr>
              <a:t>памятник?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4" name="Picture 4" descr="5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europe_pol_19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92150"/>
            <a:ext cx="4232275" cy="551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056188" y="1144588"/>
            <a:ext cx="304482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>
                <a:solidFill>
                  <a:schemeClr val="accent2"/>
                </a:solidFill>
              </a:rPr>
              <a:t>Посмотрим на карту Европы. Родина Андерсена, Дания – маленькая страна на севере этой части света.</a:t>
            </a:r>
          </a:p>
        </p:txBody>
      </p:sp>
      <p:sp>
        <p:nvSpPr>
          <p:cNvPr id="15367" name="Freeform 7"/>
          <p:cNvSpPr>
            <a:spLocks/>
          </p:cNvSpPr>
          <p:nvPr/>
        </p:nvSpPr>
        <p:spPr bwMode="auto">
          <a:xfrm>
            <a:off x="2614613" y="2978150"/>
            <a:ext cx="463550" cy="522288"/>
          </a:xfrm>
          <a:custGeom>
            <a:avLst/>
            <a:gdLst>
              <a:gd name="T0" fmla="*/ 24 w 292"/>
              <a:gd name="T1" fmla="*/ 285 h 329"/>
              <a:gd name="T2" fmla="*/ 7 w 292"/>
              <a:gd name="T3" fmla="*/ 177 h 329"/>
              <a:gd name="T4" fmla="*/ 1 w 292"/>
              <a:gd name="T5" fmla="*/ 137 h 329"/>
              <a:gd name="T6" fmla="*/ 138 w 292"/>
              <a:gd name="T7" fmla="*/ 0 h 329"/>
              <a:gd name="T8" fmla="*/ 178 w 292"/>
              <a:gd name="T9" fmla="*/ 29 h 329"/>
              <a:gd name="T10" fmla="*/ 195 w 292"/>
              <a:gd name="T11" fmla="*/ 109 h 329"/>
              <a:gd name="T12" fmla="*/ 252 w 292"/>
              <a:gd name="T13" fmla="*/ 120 h 329"/>
              <a:gd name="T14" fmla="*/ 292 w 292"/>
              <a:gd name="T15" fmla="*/ 171 h 329"/>
              <a:gd name="T16" fmla="*/ 218 w 292"/>
              <a:gd name="T17" fmla="*/ 285 h 329"/>
              <a:gd name="T18" fmla="*/ 178 w 292"/>
              <a:gd name="T19" fmla="*/ 274 h 329"/>
              <a:gd name="T20" fmla="*/ 167 w 292"/>
              <a:gd name="T21" fmla="*/ 257 h 329"/>
              <a:gd name="T22" fmla="*/ 132 w 292"/>
              <a:gd name="T23" fmla="*/ 246 h 329"/>
              <a:gd name="T24" fmla="*/ 81 w 292"/>
              <a:gd name="T25" fmla="*/ 274 h 329"/>
              <a:gd name="T26" fmla="*/ 24 w 292"/>
              <a:gd name="T27" fmla="*/ 285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92" h="329">
                <a:moveTo>
                  <a:pt x="24" y="285"/>
                </a:moveTo>
                <a:cubicBezTo>
                  <a:pt x="20" y="236"/>
                  <a:pt x="21" y="216"/>
                  <a:pt x="7" y="177"/>
                </a:cubicBezTo>
                <a:cubicBezTo>
                  <a:pt x="5" y="164"/>
                  <a:pt x="0" y="150"/>
                  <a:pt x="1" y="137"/>
                </a:cubicBezTo>
                <a:cubicBezTo>
                  <a:pt x="6" y="78"/>
                  <a:pt x="88" y="18"/>
                  <a:pt x="138" y="0"/>
                </a:cubicBezTo>
                <a:cubicBezTo>
                  <a:pt x="157" y="7"/>
                  <a:pt x="165" y="14"/>
                  <a:pt x="178" y="29"/>
                </a:cubicBezTo>
                <a:cubicBezTo>
                  <a:pt x="186" y="52"/>
                  <a:pt x="182" y="89"/>
                  <a:pt x="195" y="109"/>
                </a:cubicBezTo>
                <a:cubicBezTo>
                  <a:pt x="198" y="113"/>
                  <a:pt x="250" y="120"/>
                  <a:pt x="252" y="120"/>
                </a:cubicBezTo>
                <a:cubicBezTo>
                  <a:pt x="281" y="130"/>
                  <a:pt x="282" y="143"/>
                  <a:pt x="292" y="171"/>
                </a:cubicBezTo>
                <a:cubicBezTo>
                  <a:pt x="275" y="234"/>
                  <a:pt x="286" y="265"/>
                  <a:pt x="218" y="285"/>
                </a:cubicBezTo>
                <a:cubicBezTo>
                  <a:pt x="214" y="284"/>
                  <a:pt x="183" y="278"/>
                  <a:pt x="178" y="274"/>
                </a:cubicBezTo>
                <a:cubicBezTo>
                  <a:pt x="173" y="270"/>
                  <a:pt x="172" y="261"/>
                  <a:pt x="167" y="257"/>
                </a:cubicBezTo>
                <a:cubicBezTo>
                  <a:pt x="165" y="256"/>
                  <a:pt x="135" y="247"/>
                  <a:pt x="132" y="246"/>
                </a:cubicBezTo>
                <a:cubicBezTo>
                  <a:pt x="108" y="252"/>
                  <a:pt x="101" y="261"/>
                  <a:pt x="81" y="274"/>
                </a:cubicBezTo>
                <a:cubicBezTo>
                  <a:pt x="67" y="296"/>
                  <a:pt x="46" y="329"/>
                  <a:pt x="24" y="285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57150" cmpd="sng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5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  <p:bldP spid="15367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5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 descr="0_179f0_539555b3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836613"/>
            <a:ext cx="4179888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4859338" y="981075"/>
            <a:ext cx="3384550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>
                <a:solidFill>
                  <a:schemeClr val="accent2"/>
                </a:solidFill>
              </a:rPr>
              <a:t>Это Русалочка!</a:t>
            </a:r>
          </a:p>
          <a:p>
            <a:r>
              <a:rPr lang="ru-RU" sz="2000">
                <a:solidFill>
                  <a:schemeClr val="accent2"/>
                </a:solidFill>
              </a:rPr>
              <a:t>Её бронзовая фигура установлена на камне на берегу моря в Копенгагене.</a:t>
            </a:r>
          </a:p>
          <a:p>
            <a:endParaRPr lang="ru-RU" sz="2000">
              <a:solidFill>
                <a:schemeClr val="accent2"/>
              </a:solidFill>
            </a:endParaRPr>
          </a:p>
          <a:p>
            <a:r>
              <a:rPr lang="ru-RU" sz="1600">
                <a:solidFill>
                  <a:schemeClr val="accent2"/>
                </a:solidFill>
              </a:rPr>
              <a:t>Каждый юбилей Русалочки отмечается на государственном уровне. Скульптуру украшают венками и цветами, возле нее собираются люди, звучит музыка и громкие речи. </a:t>
            </a:r>
          </a:p>
          <a:p>
            <a:r>
              <a:rPr lang="ru-RU" sz="1600">
                <a:solidFill>
                  <a:schemeClr val="accent2"/>
                </a:solidFill>
              </a:rPr>
              <a:t>Потому что датчане верят: пока красавица сидит на своем камне, все будет спокойно в датском королевстве!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8" name="Picture 4" descr="5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342px-National_Coat_of_arms_of_Denm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81075"/>
            <a:ext cx="2754313" cy="482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356100" y="2420938"/>
            <a:ext cx="32083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400">
                <a:solidFill>
                  <a:schemeClr val="accent2"/>
                </a:solidFill>
              </a:rPr>
              <a:t>Герб Дании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2" name="Picture 4" descr="5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81075"/>
            <a:ext cx="5903912" cy="497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3348038" y="3860800"/>
            <a:ext cx="288925" cy="288925"/>
          </a:xfrm>
          <a:prstGeom prst="star5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 rot="-869386">
            <a:off x="4500563" y="3573463"/>
            <a:ext cx="288925" cy="288925"/>
          </a:xfrm>
          <a:prstGeom prst="star5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7" name="AutoShape 9" descr="Почтовая бумага"/>
          <p:cNvSpPr>
            <a:spLocks noChangeArrowheads="1"/>
          </p:cNvSpPr>
          <p:nvPr/>
        </p:nvSpPr>
        <p:spPr bwMode="auto">
          <a:xfrm>
            <a:off x="1187450" y="4797425"/>
            <a:ext cx="3529013" cy="720725"/>
          </a:xfrm>
          <a:prstGeom prst="horizontalScroll">
            <a:avLst>
              <a:gd name="adj" fmla="val 1250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19050">
            <a:solidFill>
              <a:srgbClr val="6600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>
                <a:solidFill>
                  <a:schemeClr val="accent2"/>
                </a:solidFill>
              </a:rPr>
              <a:t>Оденсе – Родина Андерсена</a:t>
            </a:r>
          </a:p>
        </p:txBody>
      </p:sp>
      <p:sp>
        <p:nvSpPr>
          <p:cNvPr id="17419" name="AutoShape 11" descr="Почтовая бумага"/>
          <p:cNvSpPr>
            <a:spLocks noChangeArrowheads="1"/>
          </p:cNvSpPr>
          <p:nvPr/>
        </p:nvSpPr>
        <p:spPr bwMode="auto">
          <a:xfrm>
            <a:off x="4500563" y="2205038"/>
            <a:ext cx="3816350" cy="936625"/>
          </a:xfrm>
          <a:prstGeom prst="horizontalScroll">
            <a:avLst>
              <a:gd name="adj" fmla="val 1250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19050">
            <a:solidFill>
              <a:srgbClr val="6600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>
                <a:solidFill>
                  <a:schemeClr val="accent2"/>
                </a:solidFill>
              </a:rPr>
              <a:t>Столица Дании – Копенгаген.</a:t>
            </a:r>
          </a:p>
          <a:p>
            <a:pPr algn="ctr"/>
            <a:r>
              <a:rPr lang="ru-RU" sz="2000">
                <a:solidFill>
                  <a:schemeClr val="accent2"/>
                </a:solidFill>
              </a:rPr>
              <a:t>Там Андерсен жил позднее.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174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  <p:bldP spid="17415" grpId="0" animBg="1"/>
      <p:bldP spid="17417" grpId="0" animBg="1"/>
      <p:bldP spid="174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0" name="Picture 4" descr="5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HCAnders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52513"/>
            <a:ext cx="3113088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264025" y="1073150"/>
            <a:ext cx="3908425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600">
                <a:solidFill>
                  <a:schemeClr val="accent2"/>
                </a:solidFill>
              </a:rPr>
              <a:t>Так выглядел великий сказочник.</a:t>
            </a:r>
          </a:p>
          <a:p>
            <a:pPr>
              <a:buFont typeface="Wingdings" pitchFamily="2" charset="2"/>
              <a:buChar char="v"/>
            </a:pPr>
            <a:r>
              <a:rPr lang="ru-RU" sz="1600">
                <a:solidFill>
                  <a:schemeClr val="accent2"/>
                </a:solidFill>
              </a:rPr>
              <a:t> Родился Андерсен в Дании, в городе Оденсе, в апреле 1805 г.</a:t>
            </a:r>
          </a:p>
          <a:p>
            <a:pPr>
              <a:buFont typeface="Wingdings" pitchFamily="2" charset="2"/>
              <a:buChar char="v"/>
            </a:pPr>
            <a:r>
              <a:rPr lang="ru-RU" sz="1600">
                <a:solidFill>
                  <a:schemeClr val="accent2"/>
                </a:solidFill>
              </a:rPr>
              <a:t>Его родители были бедными и необразованными людьми: отец был башмачником, мать - прачкой.</a:t>
            </a:r>
          </a:p>
          <a:p>
            <a:pPr>
              <a:buFont typeface="Wingdings" pitchFamily="2" charset="2"/>
              <a:buChar char="v"/>
            </a:pPr>
            <a:r>
              <a:rPr lang="ru-RU" sz="1600">
                <a:solidFill>
                  <a:schemeClr val="accent2"/>
                </a:solidFill>
              </a:rPr>
              <a:t>В раннем детстве Ханс Кристиан был замкнутым ребёнком с большими голубыми глазами, который сидел в углу и играл в свою любимую игру — кукольный театр.</a:t>
            </a:r>
          </a:p>
          <a:p>
            <a:pPr>
              <a:buFont typeface="Wingdings" pitchFamily="2" charset="2"/>
              <a:buChar char="v"/>
            </a:pPr>
            <a:r>
              <a:rPr lang="ru-RU" sz="1600">
                <a:solidFill>
                  <a:schemeClr val="accent2"/>
                </a:solidFill>
              </a:rPr>
              <a:t>Отец Андерсена умер, когда мальчику было 11 лет. И ему пришлось самому зарабатывать себе на жизнь: он работал у ткача, у портного, на сигаретной фабрике</a:t>
            </a:r>
            <a:r>
              <a:rPr lang="ru-RU" sz="1600"/>
              <a:t>…</a:t>
            </a:r>
          </a:p>
          <a:p>
            <a:pPr>
              <a:buFontTx/>
              <a:buChar char="•"/>
            </a:pPr>
            <a:endParaRPr lang="ru-RU" sz="1600"/>
          </a:p>
          <a:p>
            <a:r>
              <a:rPr lang="ru-RU"/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6" name="Picture 4" descr="5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AutoShape 5" descr="Почтовая бумага"/>
          <p:cNvSpPr>
            <a:spLocks noChangeArrowheads="1"/>
          </p:cNvSpPr>
          <p:nvPr/>
        </p:nvSpPr>
        <p:spPr bwMode="auto">
          <a:xfrm>
            <a:off x="900113" y="981075"/>
            <a:ext cx="7343775" cy="4895850"/>
          </a:xfrm>
          <a:prstGeom prst="horizontalScroll">
            <a:avLst>
              <a:gd name="adj" fmla="val 125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19050">
            <a:solidFill>
              <a:srgbClr val="6600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 b="1">
                <a:solidFill>
                  <a:schemeClr val="accent2"/>
                </a:solidFill>
                <a:latin typeface="Monotype Corsiva" pitchFamily="66" charset="0"/>
              </a:rPr>
              <a:t>Факты из жизни писателя </a:t>
            </a:r>
          </a:p>
          <a:p>
            <a:pPr algn="ctr"/>
            <a:r>
              <a:rPr lang="ru-RU" sz="4000" b="1">
                <a:solidFill>
                  <a:schemeClr val="accent2"/>
                </a:solidFill>
                <a:latin typeface="Monotype Corsiva" pitchFamily="66" charset="0"/>
              </a:rPr>
              <a:t>нашли отражение </a:t>
            </a:r>
          </a:p>
          <a:p>
            <a:pPr algn="ctr"/>
            <a:r>
              <a:rPr lang="ru-RU" sz="4000" b="1">
                <a:solidFill>
                  <a:schemeClr val="accent2"/>
                </a:solidFill>
                <a:latin typeface="Monotype Corsiva" pitchFamily="66" charset="0"/>
              </a:rPr>
              <a:t>в его сказках.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6" name="Picture 4" descr="5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 descr="465px-Het_leelijke_jonge_eend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81075"/>
            <a:ext cx="3795712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4840288" y="1000125"/>
            <a:ext cx="34036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>
                <a:solidFill>
                  <a:schemeClr val="accent2"/>
                </a:solidFill>
              </a:rPr>
              <a:t>«Гадкий утёнок» - сказка в некоторой степени о самом писателе. В детстве и молодости его презирали и высмеивали за некрасивую внешность…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80" name="Picture 4" descr="5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Duckling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96975"/>
            <a:ext cx="6191250" cy="401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827088" y="5013325"/>
            <a:ext cx="75612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>
                <a:solidFill>
                  <a:schemeClr val="accent2"/>
                </a:solidFill>
              </a:rPr>
              <a:t>… а в зрелом возрасте прекрасные сказки принесли автору славу, почёт и уважение.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473</Words>
  <Application>Microsoft Office PowerPoint</Application>
  <PresentationFormat>Экран (4:3)</PresentationFormat>
  <Paragraphs>79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Times New Roman</vt:lpstr>
      <vt:lpstr>Monotype Corsiva</vt:lpstr>
      <vt:lpstr>Arial</vt:lpstr>
      <vt:lpstr>Wingdings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61</cp:revision>
  <dcterms:created xsi:type="dcterms:W3CDTF">1601-01-01T00:00:00Z</dcterms:created>
  <dcterms:modified xsi:type="dcterms:W3CDTF">2021-05-20T08:05:06Z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1418441</vt:lpwstr>
  </property>
  <property fmtid="{D5CDD505-2E9C-101B-9397-08002B2CF9AE}" name="NXPowerLiteSettings" pid="3">
    <vt:lpwstr>F6000400038000</vt:lpwstr>
  </property>
  <property fmtid="{D5CDD505-2E9C-101B-9397-08002B2CF9AE}" name="NXPowerLiteVersion" pid="4">
    <vt:lpwstr>D4.3.1</vt:lpwstr>
  </property>
</Properties>
</file>